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57" r:id="rId3"/>
    <p:sldId id="277" r:id="rId4"/>
    <p:sldId id="279" r:id="rId5"/>
    <p:sldId id="336" r:id="rId6"/>
    <p:sldId id="280" r:id="rId7"/>
    <p:sldId id="337" r:id="rId8"/>
    <p:sldId id="340" r:id="rId9"/>
    <p:sldId id="342" r:id="rId10"/>
    <p:sldId id="351" r:id="rId11"/>
    <p:sldId id="348" r:id="rId12"/>
    <p:sldId id="343" r:id="rId13"/>
    <p:sldId id="352" r:id="rId14"/>
    <p:sldId id="349" r:id="rId15"/>
    <p:sldId id="344" r:id="rId16"/>
    <p:sldId id="353" r:id="rId17"/>
    <p:sldId id="350" r:id="rId18"/>
    <p:sldId id="354" r:id="rId19"/>
    <p:sldId id="30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33CC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6181" autoAdjust="0"/>
  </p:normalViewPr>
  <p:slideViewPr>
    <p:cSldViewPr snapToGrid="0">
      <p:cViewPr varScale="1">
        <p:scale>
          <a:sx n="49" d="100"/>
          <a:sy n="49" d="100"/>
        </p:scale>
        <p:origin x="82" y="192"/>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5E32C01-C058-4F71-9267-514D01B17D83}" type="datetimeFigureOut">
              <a:rPr lang="en-CA" smtClean="0"/>
              <a:t>2020-05-21</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9D2BB84-EF6E-4711-BA1C-A5B786C9D673}" type="slidenum">
              <a:rPr lang="en-CA" smtClean="0"/>
              <a:t>‹#›</a:t>
            </a:fld>
            <a:endParaRPr lang="en-CA" dirty="0"/>
          </a:p>
        </p:txBody>
      </p:sp>
    </p:spTree>
    <p:extLst>
      <p:ext uri="{BB962C8B-B14F-4D97-AF65-F5344CB8AC3E}">
        <p14:creationId xmlns:p14="http://schemas.microsoft.com/office/powerpoint/2010/main" val="4147603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F55CA2A-AF42-4E19-9B91-90078FE4B3D2}" type="datetimeFigureOut">
              <a:rPr lang="en-CA" smtClean="0"/>
              <a:t>2020-05-21</a:t>
            </a:fld>
            <a:endParaRPr lang="en-CA"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078F3-9063-46D2-9DB2-2B61C69D7674}" type="slidenum">
              <a:rPr lang="en-CA" smtClean="0"/>
              <a:t>‹#›</a:t>
            </a:fld>
            <a:endParaRPr lang="en-CA" dirty="0"/>
          </a:p>
        </p:txBody>
      </p:sp>
    </p:spTree>
    <p:extLst>
      <p:ext uri="{BB962C8B-B14F-4D97-AF65-F5344CB8AC3E}">
        <p14:creationId xmlns:p14="http://schemas.microsoft.com/office/powerpoint/2010/main" val="193303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1D8078F3-9063-46D2-9DB2-2B61C69D7674}" type="slidenum">
              <a:rPr lang="en-CA" smtClean="0"/>
              <a:t>1</a:t>
            </a:fld>
            <a:endParaRPr lang="en-CA" dirty="0"/>
          </a:p>
        </p:txBody>
      </p:sp>
    </p:spTree>
    <p:extLst>
      <p:ext uri="{BB962C8B-B14F-4D97-AF65-F5344CB8AC3E}">
        <p14:creationId xmlns:p14="http://schemas.microsoft.com/office/powerpoint/2010/main" val="3177237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10</a:t>
            </a:fld>
            <a:endParaRPr lang="en-CA" dirty="0"/>
          </a:p>
        </p:txBody>
      </p:sp>
    </p:spTree>
    <p:extLst>
      <p:ext uri="{BB962C8B-B14F-4D97-AF65-F5344CB8AC3E}">
        <p14:creationId xmlns:p14="http://schemas.microsoft.com/office/powerpoint/2010/main" val="864045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11</a:t>
            </a:fld>
            <a:endParaRPr lang="en-CA" dirty="0"/>
          </a:p>
        </p:txBody>
      </p:sp>
    </p:spTree>
    <p:extLst>
      <p:ext uri="{BB962C8B-B14F-4D97-AF65-F5344CB8AC3E}">
        <p14:creationId xmlns:p14="http://schemas.microsoft.com/office/powerpoint/2010/main" val="2235405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12</a:t>
            </a:fld>
            <a:endParaRPr lang="en-CA" dirty="0"/>
          </a:p>
        </p:txBody>
      </p:sp>
    </p:spTree>
    <p:extLst>
      <p:ext uri="{BB962C8B-B14F-4D97-AF65-F5344CB8AC3E}">
        <p14:creationId xmlns:p14="http://schemas.microsoft.com/office/powerpoint/2010/main" val="228965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13</a:t>
            </a:fld>
            <a:endParaRPr lang="en-CA" dirty="0"/>
          </a:p>
        </p:txBody>
      </p:sp>
    </p:spTree>
    <p:extLst>
      <p:ext uri="{BB962C8B-B14F-4D97-AF65-F5344CB8AC3E}">
        <p14:creationId xmlns:p14="http://schemas.microsoft.com/office/powerpoint/2010/main" val="3653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14</a:t>
            </a:fld>
            <a:endParaRPr lang="en-CA" dirty="0"/>
          </a:p>
        </p:txBody>
      </p:sp>
    </p:spTree>
    <p:extLst>
      <p:ext uri="{BB962C8B-B14F-4D97-AF65-F5344CB8AC3E}">
        <p14:creationId xmlns:p14="http://schemas.microsoft.com/office/powerpoint/2010/main" val="335806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15</a:t>
            </a:fld>
            <a:endParaRPr lang="en-CA" dirty="0"/>
          </a:p>
        </p:txBody>
      </p:sp>
    </p:spTree>
    <p:extLst>
      <p:ext uri="{BB962C8B-B14F-4D97-AF65-F5344CB8AC3E}">
        <p14:creationId xmlns:p14="http://schemas.microsoft.com/office/powerpoint/2010/main" val="1646623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16</a:t>
            </a:fld>
            <a:endParaRPr lang="en-CA" dirty="0"/>
          </a:p>
        </p:txBody>
      </p:sp>
    </p:spTree>
    <p:extLst>
      <p:ext uri="{BB962C8B-B14F-4D97-AF65-F5344CB8AC3E}">
        <p14:creationId xmlns:p14="http://schemas.microsoft.com/office/powerpoint/2010/main" val="696651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17</a:t>
            </a:fld>
            <a:endParaRPr lang="en-CA" dirty="0"/>
          </a:p>
        </p:txBody>
      </p:sp>
    </p:spTree>
    <p:extLst>
      <p:ext uri="{BB962C8B-B14F-4D97-AF65-F5344CB8AC3E}">
        <p14:creationId xmlns:p14="http://schemas.microsoft.com/office/powerpoint/2010/main" val="4224632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18</a:t>
            </a:fld>
            <a:endParaRPr lang="en-CA" dirty="0"/>
          </a:p>
        </p:txBody>
      </p:sp>
    </p:spTree>
    <p:extLst>
      <p:ext uri="{BB962C8B-B14F-4D97-AF65-F5344CB8AC3E}">
        <p14:creationId xmlns:p14="http://schemas.microsoft.com/office/powerpoint/2010/main" val="411062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2</a:t>
            </a:fld>
            <a:endParaRPr lang="en-CA" dirty="0"/>
          </a:p>
        </p:txBody>
      </p:sp>
    </p:spTree>
    <p:extLst>
      <p:ext uri="{BB962C8B-B14F-4D97-AF65-F5344CB8AC3E}">
        <p14:creationId xmlns:p14="http://schemas.microsoft.com/office/powerpoint/2010/main" val="2490336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3</a:t>
            </a:fld>
            <a:endParaRPr lang="en-CA" dirty="0"/>
          </a:p>
        </p:txBody>
      </p:sp>
    </p:spTree>
    <p:extLst>
      <p:ext uri="{BB962C8B-B14F-4D97-AF65-F5344CB8AC3E}">
        <p14:creationId xmlns:p14="http://schemas.microsoft.com/office/powerpoint/2010/main" val="267459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4</a:t>
            </a:fld>
            <a:endParaRPr lang="en-CA" dirty="0"/>
          </a:p>
        </p:txBody>
      </p:sp>
    </p:spTree>
    <p:extLst>
      <p:ext uri="{BB962C8B-B14F-4D97-AF65-F5344CB8AC3E}">
        <p14:creationId xmlns:p14="http://schemas.microsoft.com/office/powerpoint/2010/main" val="245553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5</a:t>
            </a:fld>
            <a:endParaRPr lang="en-CA" dirty="0"/>
          </a:p>
        </p:txBody>
      </p:sp>
    </p:spTree>
    <p:extLst>
      <p:ext uri="{BB962C8B-B14F-4D97-AF65-F5344CB8AC3E}">
        <p14:creationId xmlns:p14="http://schemas.microsoft.com/office/powerpoint/2010/main" val="68774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6</a:t>
            </a:fld>
            <a:endParaRPr lang="en-CA" dirty="0"/>
          </a:p>
        </p:txBody>
      </p:sp>
    </p:spTree>
    <p:extLst>
      <p:ext uri="{BB962C8B-B14F-4D97-AF65-F5344CB8AC3E}">
        <p14:creationId xmlns:p14="http://schemas.microsoft.com/office/powerpoint/2010/main" val="117541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7</a:t>
            </a:fld>
            <a:endParaRPr lang="en-CA" dirty="0"/>
          </a:p>
        </p:txBody>
      </p:sp>
    </p:spTree>
    <p:extLst>
      <p:ext uri="{BB962C8B-B14F-4D97-AF65-F5344CB8AC3E}">
        <p14:creationId xmlns:p14="http://schemas.microsoft.com/office/powerpoint/2010/main" val="2035720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8</a:t>
            </a:fld>
            <a:endParaRPr lang="en-CA" dirty="0"/>
          </a:p>
        </p:txBody>
      </p:sp>
    </p:spTree>
    <p:extLst>
      <p:ext uri="{BB962C8B-B14F-4D97-AF65-F5344CB8AC3E}">
        <p14:creationId xmlns:p14="http://schemas.microsoft.com/office/powerpoint/2010/main" val="2489717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8078F3-9063-46D2-9DB2-2B61C69D7674}" type="slidenum">
              <a:rPr lang="en-CA" smtClean="0"/>
              <a:t>9</a:t>
            </a:fld>
            <a:endParaRPr lang="en-CA" dirty="0"/>
          </a:p>
        </p:txBody>
      </p:sp>
    </p:spTree>
    <p:extLst>
      <p:ext uri="{BB962C8B-B14F-4D97-AF65-F5344CB8AC3E}">
        <p14:creationId xmlns:p14="http://schemas.microsoft.com/office/powerpoint/2010/main" val="1093983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0150" y="2555421"/>
            <a:ext cx="10147300" cy="2007054"/>
          </a:xfrm>
        </p:spPr>
        <p:txBody>
          <a:bodyPr anchor="b"/>
          <a:lstStyle>
            <a:lvl1pPr>
              <a:defRPr sz="6000"/>
            </a:lvl1pPr>
          </a:lstStyle>
          <a:p>
            <a:r>
              <a:rPr lang="en-US" dirty="0"/>
              <a:t>Click to edit Master title style</a:t>
            </a:r>
            <a:endParaRPr lang="en-CA"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914" y="134679"/>
            <a:ext cx="11922171" cy="2154042"/>
          </a:xfrm>
          <a:prstGeom prst="rect">
            <a:avLst/>
          </a:prstGeom>
        </p:spPr>
      </p:pic>
    </p:spTree>
    <p:extLst>
      <p:ext uri="{BB962C8B-B14F-4D97-AF65-F5344CB8AC3E}">
        <p14:creationId xmlns:p14="http://schemas.microsoft.com/office/powerpoint/2010/main" val="39469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8398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1729662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843338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989417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98848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962644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870462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03023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044810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355213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936172" y="2095047"/>
            <a:ext cx="8069036" cy="35709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2936" y="5666015"/>
            <a:ext cx="799096" cy="779542"/>
          </a:xfrm>
          <a:prstGeom prst="rect">
            <a:avLst/>
          </a:prstGeom>
          <a:scene3d>
            <a:camera prst="orthographicFront">
              <a:rot lat="0" lon="0" rev="0"/>
            </a:camera>
            <a:lightRig rig="threePt" dir="t"/>
          </a:scene3d>
        </p:spPr>
      </p:pic>
      <p:sp>
        <p:nvSpPr>
          <p:cNvPr id="9" name="Rectangle 8"/>
          <p:cNvSpPr/>
          <p:nvPr userDrawn="1"/>
        </p:nvSpPr>
        <p:spPr>
          <a:xfrm>
            <a:off x="10076484" y="6356350"/>
            <a:ext cx="2332001" cy="523220"/>
          </a:xfrm>
          <a:prstGeom prst="rect">
            <a:avLst/>
          </a:prstGeom>
        </p:spPr>
        <p:txBody>
          <a:bodyPr wrap="square">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541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289712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1224353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AF1DB0D-6064-4044-B731-F498463D0559}"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EB05C7-4603-42C3-8170-93EC54213968}" type="slidenum">
              <a:rPr lang="en-CA" smtClean="0"/>
              <a:t>‹#›</a:t>
            </a:fld>
            <a:endParaRPr lang="en-CA" dirty="0"/>
          </a:p>
        </p:txBody>
      </p:sp>
    </p:spTree>
    <p:extLst>
      <p:ext uri="{BB962C8B-B14F-4D97-AF65-F5344CB8AC3E}">
        <p14:creationId xmlns:p14="http://schemas.microsoft.com/office/powerpoint/2010/main" val="204987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5726" y="5659435"/>
            <a:ext cx="799200" cy="779644"/>
          </a:xfrm>
          <a:prstGeom prst="rect">
            <a:avLst/>
          </a:prstGeom>
          <a:scene3d>
            <a:camera prst="orthographicFront">
              <a:rot lat="0" lon="0" rev="0"/>
            </a:camera>
            <a:lightRig rig="threePt" dir="t"/>
          </a:scene3d>
        </p:spPr>
      </p:pic>
      <p:sp>
        <p:nvSpPr>
          <p:cNvPr id="7" name="TextBox 6"/>
          <p:cNvSpPr txBox="1"/>
          <p:nvPr userDrawn="1"/>
        </p:nvSpPr>
        <p:spPr>
          <a:xfrm>
            <a:off x="10238741" y="6357437"/>
            <a:ext cx="2033170" cy="523220"/>
          </a:xfrm>
          <a:prstGeom prst="rect">
            <a:avLst/>
          </a:prstGeom>
          <a:noFill/>
          <a:effectLst>
            <a:glow rad="63500">
              <a:schemeClr val="accent1">
                <a:alpha val="40000"/>
              </a:schemeClr>
            </a:glow>
          </a:effectLst>
        </p:spPr>
        <p:txBody>
          <a:bodyPr wrap="square" rtlCol="0">
            <a:spAutoFit/>
          </a:bodyPr>
          <a:lstStyle/>
          <a:p>
            <a:pPr algn="ctr"/>
            <a:r>
              <a:rPr lang="en-US" sz="1400" i="1" dirty="0">
                <a:latin typeface="Arial" panose="020B0604020202020204" pitchFamily="34" charset="0"/>
                <a:cs typeface="Arial" panose="020B0604020202020204" pitchFamily="34" charset="0"/>
              </a:rPr>
              <a:t>Excited. Involved.</a:t>
            </a:r>
            <a:br>
              <a:rPr lang="en-US" sz="1400" i="1" dirty="0">
                <a:latin typeface="Arial" panose="020B0604020202020204" pitchFamily="34" charset="0"/>
                <a:cs typeface="Arial" panose="020B0604020202020204" pitchFamily="34" charset="0"/>
              </a:rPr>
            </a:br>
            <a:r>
              <a:rPr lang="en-US" sz="1400" i="1" dirty="0">
                <a:latin typeface="Arial" panose="020B0604020202020204" pitchFamily="34" charset="0"/>
                <a:cs typeface="Arial" panose="020B0604020202020204" pitchFamily="34" charset="0"/>
              </a:rPr>
              <a:t> Prepared.</a:t>
            </a:r>
            <a:endParaRPr lang="en-CA" sz="1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68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55311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607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26302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406506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8398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9FE41A-6E26-4A52-9925-6D160BEA0B86}" type="datetimeFigureOut">
              <a:rPr lang="en-CA" smtClean="0"/>
              <a:t>2020-05-21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9BE7BB9-2984-4EFC-B708-676786E9BAB5}" type="slidenum">
              <a:rPr lang="en-CA" smtClean="0"/>
              <a:t>‹#›</a:t>
            </a:fld>
            <a:endParaRPr lang="en-CA" dirty="0"/>
          </a:p>
        </p:txBody>
      </p:sp>
    </p:spTree>
    <p:extLst>
      <p:ext uri="{BB962C8B-B14F-4D97-AF65-F5344CB8AC3E}">
        <p14:creationId xmlns:p14="http://schemas.microsoft.com/office/powerpoint/2010/main" val="51711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FE41A-6E26-4A52-9925-6D160BEA0B86}" type="datetimeFigureOut">
              <a:rPr lang="en-CA" smtClean="0"/>
              <a:t>2020-05-21</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E7BB9-2984-4EFC-B708-676786E9BAB5}" type="slidenum">
              <a:rPr lang="en-CA" smtClean="0"/>
              <a:t>‹#›</a:t>
            </a:fld>
            <a:endParaRPr lang="en-CA" dirty="0"/>
          </a:p>
        </p:txBody>
      </p:sp>
    </p:spTree>
    <p:extLst>
      <p:ext uri="{BB962C8B-B14F-4D97-AF65-F5344CB8AC3E}">
        <p14:creationId xmlns:p14="http://schemas.microsoft.com/office/powerpoint/2010/main" val="256455287"/>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54" r:id="rId3"/>
    <p:sldLayoutId id="2147483649"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1DB0D-6064-4044-B731-F498463D0559}" type="datetimeFigureOut">
              <a:rPr lang="en-CA" smtClean="0"/>
              <a:t>2020-05-21</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B05C7-4603-42C3-8170-93EC54213968}" type="slidenum">
              <a:rPr lang="en-CA" smtClean="0"/>
              <a:t>‹#›</a:t>
            </a:fld>
            <a:endParaRPr lang="en-CA" dirty="0"/>
          </a:p>
        </p:txBody>
      </p:sp>
    </p:spTree>
    <p:extLst>
      <p:ext uri="{BB962C8B-B14F-4D97-AF65-F5344CB8AC3E}">
        <p14:creationId xmlns:p14="http://schemas.microsoft.com/office/powerpoint/2010/main" val="1969919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884" y="1509701"/>
            <a:ext cx="10204315" cy="834517"/>
          </a:xfrm>
        </p:spPr>
        <p:txBody>
          <a:bodyPr>
            <a:normAutofit/>
          </a:bodyPr>
          <a:lstStyle/>
          <a:p>
            <a:r>
              <a:rPr lang="en-CA" sz="4900" b="1" dirty="0"/>
              <a:t>Sustainability Study - Executive Summary</a:t>
            </a:r>
            <a:endParaRPr lang="en-CA" dirty="0"/>
          </a:p>
        </p:txBody>
      </p:sp>
      <p:sp>
        <p:nvSpPr>
          <p:cNvPr id="4" name="TextBox 3">
            <a:extLst>
              <a:ext uri="{FF2B5EF4-FFF2-40B4-BE49-F238E27FC236}">
                <a16:creationId xmlns:a16="http://schemas.microsoft.com/office/drawing/2014/main" id="{DA468264-BBD1-4635-8A02-7645E6803EC5}"/>
              </a:ext>
            </a:extLst>
          </p:cNvPr>
          <p:cNvSpPr txBox="1"/>
          <p:nvPr/>
        </p:nvSpPr>
        <p:spPr>
          <a:xfrm>
            <a:off x="6995422" y="2522220"/>
            <a:ext cx="2365491"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Elementary </a:t>
            </a:r>
          </a:p>
          <a:p>
            <a:pPr algn="ctr"/>
            <a:r>
              <a:rPr lang="en-US" sz="1200" b="1" dirty="0">
                <a:latin typeface="Arial" panose="020B0604020202020204" pitchFamily="34" charset="0"/>
                <a:cs typeface="Arial" panose="020B0604020202020204" pitchFamily="34" charset="0"/>
              </a:rPr>
              <a:t>School</a:t>
            </a:r>
          </a:p>
        </p:txBody>
      </p:sp>
      <p:sp>
        <p:nvSpPr>
          <p:cNvPr id="6" name="TextBox 5">
            <a:extLst>
              <a:ext uri="{FF2B5EF4-FFF2-40B4-BE49-F238E27FC236}">
                <a16:creationId xmlns:a16="http://schemas.microsoft.com/office/drawing/2014/main" id="{D0D0E3A9-95A1-4DAD-91BB-CBE3FA222938}"/>
              </a:ext>
            </a:extLst>
          </p:cNvPr>
          <p:cNvSpPr txBox="1"/>
          <p:nvPr/>
        </p:nvSpPr>
        <p:spPr>
          <a:xfrm>
            <a:off x="9604185" y="2504812"/>
            <a:ext cx="2273304"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Florenceville Middle </a:t>
            </a:r>
          </a:p>
          <a:p>
            <a:pPr algn="ctr"/>
            <a:r>
              <a:rPr lang="en-US" sz="1200" b="1" dirty="0">
                <a:latin typeface="Arial" panose="020B0604020202020204" pitchFamily="34" charset="0"/>
                <a:cs typeface="Arial" panose="020B0604020202020204" pitchFamily="34" charset="0"/>
              </a:rPr>
              <a:t>School</a:t>
            </a:r>
          </a:p>
        </p:txBody>
      </p:sp>
      <p:sp>
        <p:nvSpPr>
          <p:cNvPr id="9" name="TextBox 8">
            <a:extLst>
              <a:ext uri="{FF2B5EF4-FFF2-40B4-BE49-F238E27FC236}">
                <a16:creationId xmlns:a16="http://schemas.microsoft.com/office/drawing/2014/main" id="{D5E520B5-C086-4903-81F0-E04BAAA38EE9}"/>
              </a:ext>
            </a:extLst>
          </p:cNvPr>
          <p:cNvSpPr txBox="1"/>
          <p:nvPr/>
        </p:nvSpPr>
        <p:spPr>
          <a:xfrm>
            <a:off x="973837" y="2672400"/>
            <a:ext cx="2858540"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Bath Community School</a:t>
            </a:r>
          </a:p>
        </p:txBody>
      </p:sp>
      <p:sp>
        <p:nvSpPr>
          <p:cNvPr id="10" name="TextBox 9">
            <a:extLst>
              <a:ext uri="{FF2B5EF4-FFF2-40B4-BE49-F238E27FC236}">
                <a16:creationId xmlns:a16="http://schemas.microsoft.com/office/drawing/2014/main" id="{2F53FA0E-4443-4282-B497-81B01FAFD716}"/>
              </a:ext>
            </a:extLst>
          </p:cNvPr>
          <p:cNvSpPr txBox="1"/>
          <p:nvPr/>
        </p:nvSpPr>
        <p:spPr>
          <a:xfrm>
            <a:off x="4289671" y="2534440"/>
            <a:ext cx="2858540"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Bristol Elementary </a:t>
            </a:r>
          </a:p>
          <a:p>
            <a:pPr algn="ctr"/>
            <a:r>
              <a:rPr lang="en-US" sz="1200" b="1" dirty="0">
                <a:latin typeface="Arial" panose="020B0604020202020204" pitchFamily="34" charset="0"/>
                <a:cs typeface="Arial" panose="020B0604020202020204" pitchFamily="34" charset="0"/>
              </a:rPr>
              <a:t>School</a:t>
            </a:r>
          </a:p>
        </p:txBody>
      </p:sp>
      <p:sp>
        <p:nvSpPr>
          <p:cNvPr id="11" name="TextBox 10">
            <a:extLst>
              <a:ext uri="{FF2B5EF4-FFF2-40B4-BE49-F238E27FC236}">
                <a16:creationId xmlns:a16="http://schemas.microsoft.com/office/drawing/2014/main" id="{60EB7FE7-C073-436C-8F3A-8D17B5A9D5AD}"/>
              </a:ext>
            </a:extLst>
          </p:cNvPr>
          <p:cNvSpPr txBox="1"/>
          <p:nvPr/>
        </p:nvSpPr>
        <p:spPr>
          <a:xfrm>
            <a:off x="9193001" y="6055057"/>
            <a:ext cx="2858540" cy="307777"/>
          </a:xfrm>
          <a:prstGeom prst="rect">
            <a:avLst/>
          </a:prstGeom>
          <a:noFill/>
        </p:spPr>
        <p:txBody>
          <a:bodyPr wrap="square" rtlCol="0">
            <a:spAutoFit/>
          </a:bodyPr>
          <a:lstStyle/>
          <a:p>
            <a:pPr algn="ctr"/>
            <a:r>
              <a:rPr lang="en-US" sz="1400" dirty="0"/>
              <a:t>May 21, 2020</a:t>
            </a:r>
          </a:p>
        </p:txBody>
      </p:sp>
      <p:pic>
        <p:nvPicPr>
          <p:cNvPr id="12" name="Picture 11">
            <a:extLst>
              <a:ext uri="{FF2B5EF4-FFF2-40B4-BE49-F238E27FC236}">
                <a16:creationId xmlns:a16="http://schemas.microsoft.com/office/drawing/2014/main" id="{43BA629C-1E1A-4D14-8DEC-76132150998F}"/>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64187" y="2995725"/>
            <a:ext cx="2167360" cy="1601138"/>
          </a:xfrm>
          <a:prstGeom prst="rect">
            <a:avLst/>
          </a:prstGeom>
          <a:ln w="25400">
            <a:solidFill>
              <a:schemeClr val="tx1"/>
            </a:solidFill>
          </a:ln>
        </p:spPr>
      </p:pic>
      <p:pic>
        <p:nvPicPr>
          <p:cNvPr id="13" name="Picture 12">
            <a:extLst>
              <a:ext uri="{FF2B5EF4-FFF2-40B4-BE49-F238E27FC236}">
                <a16:creationId xmlns:a16="http://schemas.microsoft.com/office/drawing/2014/main" id="{72892E48-18BE-481F-B707-AFC3BB12061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500384" y="2995725"/>
            <a:ext cx="2042433" cy="1601138"/>
          </a:xfrm>
          <a:prstGeom prst="rect">
            <a:avLst/>
          </a:prstGeom>
          <a:ln w="25400">
            <a:solidFill>
              <a:schemeClr val="tx1"/>
            </a:solidFill>
          </a:ln>
        </p:spPr>
      </p:pic>
      <p:pic>
        <p:nvPicPr>
          <p:cNvPr id="14" name="Picture 13">
            <a:extLst>
              <a:ext uri="{FF2B5EF4-FFF2-40B4-BE49-F238E27FC236}">
                <a16:creationId xmlns:a16="http://schemas.microsoft.com/office/drawing/2014/main" id="{C1DC2299-8198-4BCA-8667-8A2C8FF42F3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5471" y="2995725"/>
            <a:ext cx="2167360" cy="1630387"/>
          </a:xfrm>
          <a:prstGeom prst="rect">
            <a:avLst/>
          </a:prstGeom>
          <a:noFill/>
          <a:ln w="25400">
            <a:solidFill>
              <a:schemeClr val="tx1"/>
            </a:solidFill>
          </a:ln>
        </p:spPr>
      </p:pic>
      <p:pic>
        <p:nvPicPr>
          <p:cNvPr id="15" name="Picture 14">
            <a:extLst>
              <a:ext uri="{FF2B5EF4-FFF2-40B4-BE49-F238E27FC236}">
                <a16:creationId xmlns:a16="http://schemas.microsoft.com/office/drawing/2014/main" id="{0E209257-1301-49FD-9BAD-6518E513D04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95422" y="2979490"/>
            <a:ext cx="2365491" cy="1630386"/>
          </a:xfrm>
          <a:prstGeom prst="rect">
            <a:avLst/>
          </a:prstGeom>
          <a:noFill/>
          <a:ln w="25400">
            <a:solidFill>
              <a:schemeClr val="tx1"/>
            </a:solidFill>
          </a:ln>
        </p:spPr>
      </p:pic>
      <p:pic>
        <p:nvPicPr>
          <p:cNvPr id="16" name="Picture 15">
            <a:extLst>
              <a:ext uri="{FF2B5EF4-FFF2-40B4-BE49-F238E27FC236}">
                <a16:creationId xmlns:a16="http://schemas.microsoft.com/office/drawing/2014/main" id="{7B4325D8-BA10-413D-BF2E-DD37533E01A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02135" y="2966477"/>
            <a:ext cx="2477405" cy="1630386"/>
          </a:xfrm>
          <a:prstGeom prst="rect">
            <a:avLst/>
          </a:prstGeom>
          <a:noFill/>
          <a:ln w="25400">
            <a:solidFill>
              <a:schemeClr val="tx1"/>
            </a:solidFill>
          </a:ln>
        </p:spPr>
      </p:pic>
    </p:spTree>
    <p:extLst>
      <p:ext uri="{BB962C8B-B14F-4D97-AF65-F5344CB8AC3E}">
        <p14:creationId xmlns:p14="http://schemas.microsoft.com/office/powerpoint/2010/main" val="429075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0443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25,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4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p>
          <a:p>
            <a:pPr marL="0" indent="0">
              <a:buNone/>
            </a:pPr>
            <a:endParaRPr lang="en-US" sz="1600" dirty="0"/>
          </a:p>
          <a:p>
            <a:pPr marL="0"/>
            <a:endParaRPr lang="en-US" sz="1500" dirty="0"/>
          </a:p>
        </p:txBody>
      </p:sp>
      <p:pic>
        <p:nvPicPr>
          <p:cNvPr id="8" name="Picture 7">
            <a:extLst>
              <a:ext uri="{FF2B5EF4-FFF2-40B4-BE49-F238E27FC236}">
                <a16:creationId xmlns:a16="http://schemas.microsoft.com/office/drawing/2014/main" id="{0CD08AF9-E336-4D91-ACBE-D9B92B8CBB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265623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3657595"/>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8" name="Picture 7">
            <a:extLst>
              <a:ext uri="{FF2B5EF4-FFF2-40B4-BE49-F238E27FC236}">
                <a16:creationId xmlns:a16="http://schemas.microsoft.com/office/drawing/2014/main" id="{6A30E120-3BC4-40DD-AF01-CBE308F34FA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3523" y="0"/>
            <a:ext cx="5888477" cy="6858000"/>
          </a:xfrm>
          <a:prstGeom prst="rect">
            <a:avLst/>
          </a:prstGeom>
          <a:noFill/>
          <a:ln w="25400">
            <a:solidFill>
              <a:schemeClr val="tx1"/>
            </a:solidFill>
          </a:ln>
        </p:spPr>
      </p:pic>
    </p:spTree>
    <p:extLst>
      <p:ext uri="{BB962C8B-B14F-4D97-AF65-F5344CB8AC3E}">
        <p14:creationId xmlns:p14="http://schemas.microsoft.com/office/powerpoint/2010/main" val="321341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490610" y="1459680"/>
            <a:ext cx="8069036" cy="5398320"/>
          </a:xfrm>
        </p:spPr>
        <p:txBody>
          <a:bodyPr>
            <a:normAutofit fontScale="32500" lnSpcReduction="20000"/>
          </a:bodyPr>
          <a:lstStyle/>
          <a:p>
            <a:r>
              <a:rPr lang="en-US" sz="4600" dirty="0"/>
              <a:t>Enrolment as of September 30, 2019 – 215</a:t>
            </a:r>
          </a:p>
          <a:p>
            <a:r>
              <a:rPr lang="en-US" sz="4600" dirty="0"/>
              <a:t>Enrolment declined in 2019. It is projected that enrolment will                                                        continue to decline.</a:t>
            </a:r>
          </a:p>
          <a:p>
            <a:r>
              <a:rPr lang="en-US" sz="4600" dirty="0"/>
              <a:t>Functional capacity is rated at 83%.</a:t>
            </a:r>
          </a:p>
          <a:p>
            <a:r>
              <a:rPr lang="en-US" sz="4600" dirty="0"/>
              <a:t>13 homeroom classes</a:t>
            </a:r>
          </a:p>
          <a:p>
            <a:r>
              <a:rPr lang="en-US" sz="4600" dirty="0"/>
              <a:t>Built in 1966, the school is safe and has an estimated $1,055,000                                                            of capital improvement project recommendations.</a:t>
            </a:r>
          </a:p>
          <a:p>
            <a:r>
              <a:rPr lang="en-US" sz="4600" dirty="0"/>
              <a:t>Student: teacher ratio is 12.72:1</a:t>
            </a:r>
          </a:p>
          <a:p>
            <a:r>
              <a:rPr lang="en-US" sz="4600" dirty="0"/>
              <a:t>Provincial assessment results were presented.</a:t>
            </a:r>
          </a:p>
          <a:p>
            <a:r>
              <a:rPr lang="en-CA" sz="4600" dirty="0"/>
              <a:t>There is French Immersion.</a:t>
            </a:r>
            <a:endParaRPr lang="en-US" sz="4600" dirty="0"/>
          </a:p>
          <a:p>
            <a:r>
              <a:rPr lang="en-US" sz="4600" dirty="0"/>
              <a:t>Most students are bused with the minimum distance being                                                                   0.9 km and the maximum distance 46 km.</a:t>
            </a:r>
          </a:p>
          <a:p>
            <a:r>
              <a:rPr lang="en-US" sz="4600" dirty="0"/>
              <a:t>Facilities Operational Costs for 2018/2019 - $82,346</a:t>
            </a:r>
          </a:p>
          <a:p>
            <a:r>
              <a:rPr lang="en-US" sz="4600" dirty="0"/>
              <a:t>Global Budget for 2018/2019 - $30,812</a:t>
            </a:r>
          </a:p>
          <a:p>
            <a:r>
              <a:rPr lang="en-US" sz="4600" dirty="0"/>
              <a:t>Salaries for 2018/2019 - $1,571,046</a:t>
            </a:r>
          </a:p>
          <a:p>
            <a:r>
              <a:rPr lang="en-US" sz="4600" dirty="0"/>
              <a:t>Municipality and largest community employer has suggested a                                                                                                                                           new K-8 school would be a benefit.</a:t>
            </a:r>
          </a:p>
          <a:p>
            <a:r>
              <a:rPr lang="en-US" sz="4600" dirty="0"/>
              <a:t>If a new school is built, the school would close.</a:t>
            </a:r>
          </a:p>
          <a:p>
            <a:r>
              <a:rPr lang="en-US" sz="4600" dirty="0"/>
              <a:t>Municipality suggests that a new school would attract families                                                                to the community.</a:t>
            </a:r>
          </a:p>
          <a:p>
            <a:endParaRPr lang="en-US" sz="4600" dirty="0"/>
          </a:p>
          <a:p>
            <a:endParaRPr lang="en-US" dirty="0"/>
          </a:p>
        </p:txBody>
      </p:sp>
      <p:pic>
        <p:nvPicPr>
          <p:cNvPr id="8" name="Picture 7">
            <a:extLst>
              <a:ext uri="{FF2B5EF4-FFF2-40B4-BE49-F238E27FC236}">
                <a16:creationId xmlns:a16="http://schemas.microsoft.com/office/drawing/2014/main" id="{04240315-2936-4DC9-A46E-451AF5D7B0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9" y="0"/>
            <a:ext cx="6238672" cy="6858000"/>
          </a:xfrm>
          <a:prstGeom prst="rect">
            <a:avLst/>
          </a:prstGeom>
          <a:noFill/>
          <a:ln w="25400">
            <a:solidFill>
              <a:schemeClr val="tx1"/>
            </a:solidFill>
          </a:ln>
        </p:spPr>
      </p:pic>
      <p:sp>
        <p:nvSpPr>
          <p:cNvPr id="10"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Elementary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281351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Elementary</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BA633A37-8B3C-493F-AF89-D588FC8C29E1}"/>
              </a:ext>
            </a:extLst>
          </p:cNvPr>
          <p:cNvSpPr>
            <a:spLocks noGrp="1"/>
          </p:cNvSpPr>
          <p:nvPr>
            <p:ph idx="1"/>
          </p:nvPr>
        </p:nvSpPr>
        <p:spPr>
          <a:xfrm>
            <a:off x="655321" y="2575033"/>
            <a:ext cx="5120113" cy="4162097"/>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14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endParaRPr lang="en-US" sz="1500" dirty="0">
              <a:latin typeface="Arial" panose="020B0604020202020204" pitchFamily="34" charset="0"/>
              <a:cs typeface="Arial" panose="020B0604020202020204" pitchFamily="34" charset="0"/>
            </a:endParaRPr>
          </a:p>
          <a:p>
            <a:pPr marL="0"/>
            <a:endParaRPr lang="en-US" sz="1500" dirty="0"/>
          </a:p>
        </p:txBody>
      </p:sp>
      <p:pic>
        <p:nvPicPr>
          <p:cNvPr id="8" name="Picture 7">
            <a:extLst>
              <a:ext uri="{FF2B5EF4-FFF2-40B4-BE49-F238E27FC236}">
                <a16:creationId xmlns:a16="http://schemas.microsoft.com/office/drawing/2014/main" id="{1889150A-8974-4210-9567-896A5F02769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53328" y="0"/>
            <a:ext cx="6238672" cy="6858000"/>
          </a:xfrm>
          <a:prstGeom prst="rect">
            <a:avLst/>
          </a:prstGeom>
          <a:noFill/>
          <a:ln w="25400">
            <a:solidFill>
              <a:schemeClr val="tx1"/>
            </a:solidFill>
          </a:ln>
        </p:spPr>
      </p:pic>
    </p:spTree>
    <p:extLst>
      <p:ext uri="{BB962C8B-B14F-4D97-AF65-F5344CB8AC3E}">
        <p14:creationId xmlns:p14="http://schemas.microsoft.com/office/powerpoint/2010/main" val="220441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3"/>
            <a:ext cx="5120113" cy="4193623"/>
          </a:xfrm>
        </p:spPr>
        <p:txBody>
          <a:bodyPr vert="horz" lIns="91440" tIns="45720" rIns="91440" bIns="45720" rtlCol="0">
            <a:normAutofit/>
          </a:bodyPr>
          <a:lstStyle/>
          <a:p>
            <a:r>
              <a:rPr lang="en-US" sz="1600" dirty="0">
                <a:latin typeface="Arial" panose="020B0604020202020204" pitchFamily="34" charset="0"/>
                <a:cs typeface="Arial" panose="020B0604020202020204" pitchFamily="34" charset="0"/>
              </a:rPr>
              <a:t>Saturday, October 26,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15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500" dirty="0"/>
          </a:p>
          <a:p>
            <a:pPr marL="0"/>
            <a:endParaRPr lang="en-US" sz="1500" dirty="0"/>
          </a:p>
        </p:txBody>
      </p:sp>
      <p:pic>
        <p:nvPicPr>
          <p:cNvPr id="7" name="Picture 6">
            <a:extLst>
              <a:ext uri="{FF2B5EF4-FFF2-40B4-BE49-F238E27FC236}">
                <a16:creationId xmlns:a16="http://schemas.microsoft.com/office/drawing/2014/main" id="{4BA3E9EC-7F70-411A-887E-B82F74476BF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6" y="0"/>
            <a:ext cx="6024663" cy="6858000"/>
          </a:xfrm>
          <a:prstGeom prst="rect">
            <a:avLst/>
          </a:prstGeom>
          <a:noFill/>
          <a:ln w="25400">
            <a:solidFill>
              <a:schemeClr val="tx1"/>
            </a:solidFill>
          </a:ln>
        </p:spPr>
      </p:pic>
    </p:spTree>
    <p:extLst>
      <p:ext uri="{BB962C8B-B14F-4D97-AF65-F5344CB8AC3E}">
        <p14:creationId xmlns:p14="http://schemas.microsoft.com/office/powerpoint/2010/main" val="308275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395075" y="1421278"/>
            <a:ext cx="8069036" cy="5436722"/>
          </a:xfrm>
        </p:spPr>
        <p:txBody>
          <a:bodyPr>
            <a:normAutofit fontScale="62500" lnSpcReduction="20000"/>
          </a:bodyPr>
          <a:lstStyle/>
          <a:p>
            <a:r>
              <a:rPr lang="en-US" sz="2400" dirty="0"/>
              <a:t>Enrolment as of September 30, 2019 – 203</a:t>
            </a:r>
          </a:p>
          <a:p>
            <a:r>
              <a:rPr lang="en-US" sz="2400" dirty="0"/>
              <a:t>Enrolment has been declining and it is projected that enrolment                                                           will continue to decline.</a:t>
            </a:r>
          </a:p>
          <a:p>
            <a:r>
              <a:rPr lang="en-US" sz="2400" dirty="0"/>
              <a:t>Functional capacity is rated at 42.8%.</a:t>
            </a:r>
          </a:p>
          <a:p>
            <a:r>
              <a:rPr lang="en-US" sz="2400" dirty="0"/>
              <a:t>10 homeroom classes</a:t>
            </a:r>
          </a:p>
          <a:p>
            <a:r>
              <a:rPr lang="en-US" sz="2400" dirty="0"/>
              <a:t>Built in 1955, with an addition in 1964, the school is safe and has an                                           estimated $2,358,000 of capital improvement projects recommended.</a:t>
            </a:r>
          </a:p>
          <a:p>
            <a:r>
              <a:rPr lang="en-US" sz="2400" dirty="0"/>
              <a:t>Student: teacher ratio is 14.00:1</a:t>
            </a:r>
          </a:p>
          <a:p>
            <a:r>
              <a:rPr lang="en-US" sz="2400" dirty="0"/>
              <a:t>Provincial assessment results were presented.</a:t>
            </a:r>
          </a:p>
          <a:p>
            <a:r>
              <a:rPr lang="en-CA" sz="2400" dirty="0"/>
              <a:t>There is French Immersion.</a:t>
            </a:r>
            <a:endParaRPr lang="en-US" sz="2400" dirty="0"/>
          </a:p>
          <a:p>
            <a:r>
              <a:rPr lang="en-US" sz="2400" dirty="0"/>
              <a:t>Most students are bused with the minimum distance being                                                                   0.5 km and the maximum distance 41 km.</a:t>
            </a:r>
          </a:p>
          <a:p>
            <a:r>
              <a:rPr lang="en-US" sz="2400" dirty="0"/>
              <a:t>Facilities Operational Costs for 2018/2019 - $107,426</a:t>
            </a:r>
          </a:p>
          <a:p>
            <a:r>
              <a:rPr lang="en-US" sz="2400" dirty="0"/>
              <a:t>Global Budget for 2018/2019 - $29,916</a:t>
            </a:r>
          </a:p>
          <a:p>
            <a:r>
              <a:rPr lang="en-US" sz="2400" dirty="0"/>
              <a:t>Salaries for 2018/2019 - $1,377,211</a:t>
            </a:r>
          </a:p>
          <a:p>
            <a:r>
              <a:rPr lang="en-US" sz="2400" dirty="0"/>
              <a:t>Municipality and largest community employer has suggested a                                                               a new K-8 school would be a benefit.</a:t>
            </a:r>
          </a:p>
          <a:p>
            <a:r>
              <a:rPr lang="en-US" sz="2400" dirty="0"/>
              <a:t>If a new school is built, the school would close.</a:t>
            </a:r>
          </a:p>
          <a:p>
            <a:r>
              <a:rPr lang="en-US" sz="2400" dirty="0"/>
              <a:t>Municipality suggests that a new school would attract families                                                                to the community.</a:t>
            </a:r>
          </a:p>
          <a:p>
            <a:endParaRPr lang="en-US" dirty="0"/>
          </a:p>
        </p:txBody>
      </p:sp>
      <p:pic>
        <p:nvPicPr>
          <p:cNvPr id="7" name="Picture 6">
            <a:extLst>
              <a:ext uri="{FF2B5EF4-FFF2-40B4-BE49-F238E27FC236}">
                <a16:creationId xmlns:a16="http://schemas.microsoft.com/office/drawing/2014/main" id="{8A1CA212-03EE-4908-BDD1-D0D8CF28603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8788" y="0"/>
            <a:ext cx="6023211" cy="6858000"/>
          </a:xfrm>
          <a:prstGeom prst="rect">
            <a:avLst/>
          </a:prstGeom>
          <a:noFill/>
          <a:ln w="25400">
            <a:solidFill>
              <a:schemeClr val="tx1"/>
            </a:solidFill>
          </a:ln>
        </p:spPr>
      </p:pic>
      <p:sp>
        <p:nvSpPr>
          <p:cNvPr id="8" name="Title 1">
            <a:extLst>
              <a:ext uri="{FF2B5EF4-FFF2-40B4-BE49-F238E27FC236}">
                <a16:creationId xmlns:a16="http://schemas.microsoft.com/office/drawing/2014/main" id="{09A3E0C2-1855-457D-8257-9897EFE1E4D4}"/>
              </a:ext>
            </a:extLst>
          </p:cNvPr>
          <p:cNvSpPr txBox="1">
            <a:spLocks/>
          </p:cNvSpPr>
          <p:nvPr/>
        </p:nvSpPr>
        <p:spPr>
          <a:xfrm>
            <a:off x="490610" y="336884"/>
            <a:ext cx="5120918" cy="1007292"/>
          </a:xfrm>
          <a:prstGeom prst="rect">
            <a:avLst/>
          </a:prstGeom>
          <a:solidFill>
            <a:schemeClr val="accent4">
              <a:lumMod val="75000"/>
            </a:schemeClr>
          </a:solidFill>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900" dirty="0">
                <a:solidFill>
                  <a:schemeClr val="bg1"/>
                </a:solidFill>
                <a:latin typeface="Arial" panose="020B0604020202020204" pitchFamily="34" charset="0"/>
                <a:cs typeface="Arial" panose="020B0604020202020204" pitchFamily="34" charset="0"/>
              </a:rPr>
              <a:t>Florenceville Middle School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411876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Florenceville Middle</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6CE4DC2A-9F01-41CB-829B-8B294AD41837}"/>
              </a:ext>
            </a:extLst>
          </p:cNvPr>
          <p:cNvSpPr>
            <a:spLocks noGrp="1"/>
          </p:cNvSpPr>
          <p:nvPr>
            <p:ph idx="1"/>
          </p:nvPr>
        </p:nvSpPr>
        <p:spPr>
          <a:xfrm>
            <a:off x="655321" y="2575034"/>
            <a:ext cx="5120113" cy="3462228"/>
          </a:xfrm>
        </p:spPr>
        <p:txBody>
          <a:bodyPr vert="horz" lIns="91440" tIns="45720" rIns="91440" bIns="45720" rtlCol="0">
            <a:normAutofit lnSpcReduction="10000"/>
          </a:bodyPr>
          <a:lstStyle/>
          <a:p>
            <a:r>
              <a:rPr lang="en-US" sz="1600" dirty="0">
                <a:latin typeface="Arial" panose="020B0604020202020204" pitchFamily="34" charset="0"/>
                <a:cs typeface="Arial" panose="020B0604020202020204" pitchFamily="34" charset="0"/>
              </a:rPr>
              <a:t>Saturday, January 18, 2020</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17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 were three stakeholder presentations.  Presentations touched on the advantages of Option #3, a new school.</a:t>
            </a:r>
          </a:p>
          <a:p>
            <a:pPr marL="0"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a:t>
            </a:r>
            <a:endParaRPr lang="en-US" sz="1500" dirty="0"/>
          </a:p>
        </p:txBody>
      </p:sp>
      <p:pic>
        <p:nvPicPr>
          <p:cNvPr id="7" name="Picture 6">
            <a:extLst>
              <a:ext uri="{FF2B5EF4-FFF2-40B4-BE49-F238E27FC236}">
                <a16:creationId xmlns:a16="http://schemas.microsoft.com/office/drawing/2014/main" id="{9F830568-9F84-4590-9840-EE042A06C59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7337" y="0"/>
            <a:ext cx="6024663" cy="6858000"/>
          </a:xfrm>
          <a:prstGeom prst="rect">
            <a:avLst/>
          </a:prstGeom>
          <a:noFill/>
          <a:ln w="25400">
            <a:solidFill>
              <a:schemeClr val="tx1"/>
            </a:solidFill>
          </a:ln>
        </p:spPr>
      </p:pic>
    </p:spTree>
    <p:extLst>
      <p:ext uri="{BB962C8B-B14F-4D97-AF65-F5344CB8AC3E}">
        <p14:creationId xmlns:p14="http://schemas.microsoft.com/office/powerpoint/2010/main" val="461637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US" sz="1600" dirty="0">
                <a:latin typeface="Arial" panose="020B0604020202020204" pitchFamily="34" charset="0"/>
                <a:cs typeface="Arial" panose="020B0604020202020204" pitchFamily="34" charset="0"/>
              </a:rPr>
              <a:t>In addition to public meetings #1 and public meetings #2, the District Education Council continued the conversations in regular public sessions and scheduled working sessions to further their understanding of the current circumstances with respect to Bath Community, Bristol Elementary, Florenceville Elementary, and Florenceville Middle schools. </a:t>
            </a:r>
          </a:p>
          <a:p>
            <a:pPr lvl="0"/>
            <a:r>
              <a:rPr lang="en-US" sz="1600" dirty="0">
                <a:latin typeface="Arial" panose="020B0604020202020204" pitchFamily="34" charset="0"/>
                <a:cs typeface="Arial" panose="020B0604020202020204" pitchFamily="34" charset="0"/>
              </a:rPr>
              <a:t>Teachers and staff were given the opportunity to provide feedback through a survey and subsequent meeting, if they wished. The DEC Chair attended these meetings.</a:t>
            </a:r>
          </a:p>
          <a:p>
            <a:pPr marL="0" indent="0">
              <a:buNone/>
            </a:pPr>
            <a:endParaRPr lang="en-US" sz="1600" dirty="0"/>
          </a:p>
        </p:txBody>
      </p:sp>
    </p:spTree>
    <p:extLst>
      <p:ext uri="{BB962C8B-B14F-4D97-AF65-F5344CB8AC3E}">
        <p14:creationId xmlns:p14="http://schemas.microsoft.com/office/powerpoint/2010/main" val="3756010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65434"/>
            <a:ext cx="11612880" cy="4372303"/>
          </a:xfrm>
        </p:spPr>
        <p:txBody>
          <a:bodyPr>
            <a:normAutofit lnSpcReduction="10000"/>
          </a:bodyPr>
          <a:lstStyle/>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at Carleton North High School on March 19,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third public meeting for all four studies tentatively scheduled at Carleton North High School on April 8, 2020 was postponed. </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cs typeface="Arial" panose="020B0604020202020204" pitchFamily="34" charset="0"/>
              </a:rPr>
              <a:t>The third public meeting for all four studies via </a:t>
            </a:r>
            <a:r>
              <a:rPr lang="en-US" sz="1600" dirty="0">
                <a:latin typeface="Arial" panose="020B0604020202020204" pitchFamily="34" charset="0"/>
                <a:ea typeface="Calibri" panose="020F0502020204030204" pitchFamily="34" charset="0"/>
                <a:cs typeface="Arial" panose="020B0604020202020204" pitchFamily="34" charset="0"/>
              </a:rPr>
              <a:t>Virtual Public DEC Meeting will be streamed to YouTube on      May 21, 2020.</a:t>
            </a:r>
            <a:endParaRPr lang="en-US" sz="1600" dirty="0">
              <a:latin typeface="Arial" panose="020B0604020202020204" pitchFamily="34" charset="0"/>
              <a:ea typeface="Arial" panose="020B0604020202020204" pitchFamily="34" charset="0"/>
              <a:cs typeface="Arial" panose="020B0604020202020204" pitchFamily="34" charset="0"/>
            </a:endParaRP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serves as an executive summary and closing comments leading up to discussion by Council and a subsequent motion and vote on each study.</a:t>
            </a:r>
          </a:p>
          <a:p>
            <a:pPr marL="342900" marR="919480" lvl="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This presentation and an agenda will be included on our district website section dedicated to each study.  They will be included in the final report.  Official minutes</a:t>
            </a:r>
            <a:r>
              <a:rPr lang="en-US" sz="1600" dirty="0">
                <a:solidFill>
                  <a:srgbClr val="FF0000"/>
                </a:solidFill>
                <a:latin typeface="Arial" panose="020B0604020202020204" pitchFamily="34" charset="0"/>
                <a:ea typeface="Arial" panose="020B0604020202020204" pitchFamily="34" charset="0"/>
              </a:rPr>
              <a:t> </a:t>
            </a:r>
            <a:r>
              <a:rPr lang="en-US" sz="1600" dirty="0">
                <a:latin typeface="Arial" panose="020B0604020202020204" pitchFamily="34" charset="0"/>
                <a:ea typeface="Arial" panose="020B0604020202020204" pitchFamily="34" charset="0"/>
              </a:rPr>
              <a:t>for the meeting and an audio file of the meeting will be made public.  The official minutes from this meeting will be sent to the Minister of Education and Early Childhood Development, as required and once approved.</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and indicating status quo if voting for Option #1 or,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Chair will write to the Minister with the official motion, the recommendation and the accompanying information package if voting for Option #2 (Requesting Investment for Repairs) or Option #3 (Requesting approval for building a new school and combining 3 or 4 schools). </a:t>
            </a:r>
          </a:p>
          <a:p>
            <a:pPr marL="342900" marR="919480" indent="-342900">
              <a:lnSpc>
                <a:spcPct val="100000"/>
              </a:lnSpc>
              <a:spcBef>
                <a:spcPts val="565"/>
              </a:spcBef>
              <a:tabLst>
                <a:tab pos="891540" algn="l"/>
                <a:tab pos="8020685" algn="l"/>
              </a:tabLst>
            </a:pPr>
            <a:r>
              <a:rPr lang="en-US" sz="1600" dirty="0">
                <a:latin typeface="Arial" panose="020B0604020202020204" pitchFamily="34" charset="0"/>
                <a:ea typeface="Arial" panose="020B0604020202020204" pitchFamily="34" charset="0"/>
              </a:rPr>
              <a:t>The Superintendent will write to the Parents/Guardians of the students of all four schools with the conclusion of the studies.</a:t>
            </a:r>
          </a:p>
          <a:p>
            <a:endParaRPr lang="en-US" dirty="0"/>
          </a:p>
        </p:txBody>
      </p:sp>
      <p:sp>
        <p:nvSpPr>
          <p:cNvPr id="4" name="Title 1"/>
          <p:cNvSpPr txBox="1">
            <a:spLocks/>
          </p:cNvSpPr>
          <p:nvPr/>
        </p:nvSpPr>
        <p:spPr>
          <a:xfrm>
            <a:off x="1548714" y="263611"/>
            <a:ext cx="9119286" cy="1614617"/>
          </a:xfrm>
          <a:prstGeom prst="rect">
            <a:avLst/>
          </a:prstGeom>
          <a:solidFill>
            <a:schemeClr val="accent4">
              <a:lumMod val="75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Public Meeting #3</a:t>
            </a:r>
          </a:p>
        </p:txBody>
      </p:sp>
    </p:spTree>
    <p:extLst>
      <p:ext uri="{BB962C8B-B14F-4D97-AF65-F5344CB8AC3E}">
        <p14:creationId xmlns:p14="http://schemas.microsoft.com/office/powerpoint/2010/main" val="424336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CA" b="1" dirty="0">
                <a:solidFill>
                  <a:schemeClr val="bg1"/>
                </a:solidFill>
                <a:latin typeface="Arial" panose="020B0604020202020204" pitchFamily="34" charset="0"/>
                <a:cs typeface="Arial" panose="020B0604020202020204" pitchFamily="34" charset="0"/>
              </a:rPr>
              <a:t>Executive Summary</a:t>
            </a:r>
            <a:endParaRPr lang="en-US"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36171" y="2095047"/>
            <a:ext cx="10167257" cy="3969422"/>
          </a:xfrm>
        </p:spPr>
        <p:txBody>
          <a:bodyPr>
            <a:noAutofit/>
          </a:bodyPr>
          <a:lstStyle/>
          <a:p>
            <a:pPr lvl="0"/>
            <a:r>
              <a:rPr lang="en-US" sz="1600" dirty="0">
                <a:latin typeface="Arial" panose="020B0604020202020204" pitchFamily="34" charset="0"/>
                <a:cs typeface="Arial" panose="020B0604020202020204" pitchFamily="34" charset="0"/>
              </a:rPr>
              <a:t>Sustainability study for Bath Community School, Bristol Elementary School, Florenceville Elementary School and Florenceville Middle School was initiated by a motion of the District Education Council (DEC) on September 19, 2019, at the regularly scheduled public DEC meeting.</a:t>
            </a:r>
          </a:p>
          <a:p>
            <a:pPr lvl="0"/>
            <a:r>
              <a:rPr lang="en-US" sz="1600" dirty="0">
                <a:latin typeface="Arial" panose="020B0604020202020204" pitchFamily="34" charset="0"/>
                <a:cs typeface="Arial" panose="020B0604020202020204" pitchFamily="34" charset="0"/>
              </a:rPr>
              <a:t>Council, Superintendent and relevant staff coordinated the study that followed the process as outlined in Provincial Policy 409: Multi-year School Infrastructure Planning, Sections 6.4, 6.5, 6.6, and 6.7</a:t>
            </a:r>
          </a:p>
          <a:p>
            <a:pPr lvl="0"/>
            <a:r>
              <a:rPr lang="en-US" sz="1600" dirty="0">
                <a:latin typeface="Arial" panose="020B0604020202020204" pitchFamily="34" charset="0"/>
                <a:cs typeface="Arial" panose="020B0604020202020204" pitchFamily="34" charset="0"/>
              </a:rPr>
              <a:t>Process included three public meetings for each school, formal correspondence with parents, communication with district staff, opportunities to meet with stakeholders, electronic communication, and an overall willingness to share information publicly throughout the study.</a:t>
            </a:r>
          </a:p>
          <a:p>
            <a:pPr lvl="0"/>
            <a:r>
              <a:rPr lang="en-US" sz="1600" dirty="0">
                <a:latin typeface="Arial" panose="020B0604020202020204" pitchFamily="34" charset="0"/>
                <a:cs typeface="Arial" panose="020B0604020202020204" pitchFamily="34" charset="0"/>
              </a:rPr>
              <a:t>Public meetings were attended by DEC and the Councilors also spent time with staff to learn more about each school scenario.  The DEC had access to relevant documentation.</a:t>
            </a:r>
          </a:p>
          <a:p>
            <a:pPr lvl="0"/>
            <a:r>
              <a:rPr lang="en-US" sz="1600" dirty="0">
                <a:latin typeface="Arial" panose="020B0604020202020204" pitchFamily="34" charset="0"/>
                <a:cs typeface="Arial" panose="020B0604020202020204" pitchFamily="34" charset="0"/>
              </a:rPr>
              <a:t>Public consultation and communications were respectful throughout the studies and stakeholders from the community were engaged in the process.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19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Executive Summary</a:t>
            </a:r>
            <a:endParaRPr lang="en-US" dirty="0"/>
          </a:p>
        </p:txBody>
      </p:sp>
      <p:sp>
        <p:nvSpPr>
          <p:cNvPr id="3" name="Content Placeholder 2"/>
          <p:cNvSpPr>
            <a:spLocks noGrp="1"/>
          </p:cNvSpPr>
          <p:nvPr>
            <p:ph idx="1"/>
          </p:nvPr>
        </p:nvSpPr>
        <p:spPr>
          <a:xfrm>
            <a:off x="936172" y="1988458"/>
            <a:ext cx="10417628" cy="4338770"/>
          </a:xfrm>
        </p:spPr>
        <p:txBody>
          <a:bodyPr>
            <a:noAutofit/>
          </a:bodyPr>
          <a:lstStyle/>
          <a:p>
            <a:pPr lvl="0"/>
            <a:r>
              <a:rPr lang="en-CA" sz="1600" dirty="0">
                <a:latin typeface="Arial" panose="020B0604020202020204" pitchFamily="34" charset="0"/>
                <a:cs typeface="Arial" panose="020B0604020202020204" pitchFamily="34" charset="0"/>
              </a:rPr>
              <a:t>Three possible outcomes were described for each school to those who participated in the study: </a:t>
            </a:r>
          </a:p>
          <a:p>
            <a:pPr marL="0" lvl="0" indent="0">
              <a:buNone/>
            </a:pPr>
            <a:endParaRPr lang="en-US" sz="1600" dirty="0">
              <a:latin typeface="Arial" panose="020B0604020202020204" pitchFamily="34" charset="0"/>
              <a:cs typeface="Arial" panose="020B0604020202020204" pitchFamily="34" charset="0"/>
            </a:endParaRPr>
          </a:p>
          <a:p>
            <a:pPr marL="0" indent="0">
              <a:buNone/>
            </a:pPr>
            <a:r>
              <a:rPr lang="en-CA" sz="1600" dirty="0">
                <a:latin typeface="Arial" panose="020B0604020202020204" pitchFamily="34" charset="0"/>
                <a:cs typeface="Arial" panose="020B0604020202020204" pitchFamily="34" charset="0"/>
              </a:rPr>
              <a:t>     o  Option 1: </a:t>
            </a:r>
            <a:r>
              <a:rPr lang="en-US" sz="1600" dirty="0">
                <a:latin typeface="Arial" panose="020B0604020202020204" pitchFamily="34" charset="0"/>
                <a:cs typeface="Arial" panose="020B0604020202020204" pitchFamily="34" charset="0"/>
              </a:rPr>
              <a:t>Maintain the status-quo at each school</a:t>
            </a:r>
          </a:p>
          <a:p>
            <a:pPr marL="0" indent="0">
              <a:buNone/>
            </a:pPr>
            <a:r>
              <a:rPr lang="en-CA" sz="1600" dirty="0">
                <a:latin typeface="Arial" panose="020B0604020202020204" pitchFamily="34" charset="0"/>
                <a:cs typeface="Arial" panose="020B0604020202020204" pitchFamily="34" charset="0"/>
              </a:rPr>
              <a:t>     o  Option 2: Provide for repairs and investments at each school </a:t>
            </a:r>
          </a:p>
          <a:p>
            <a:pPr marL="0" indent="0">
              <a:buNone/>
            </a:pPr>
            <a:r>
              <a:rPr lang="en-CA" sz="1600" dirty="0">
                <a:latin typeface="Arial" panose="020B0604020202020204" pitchFamily="34" charset="0"/>
                <a:cs typeface="Arial" panose="020B0604020202020204" pitchFamily="34" charset="0"/>
              </a:rPr>
              <a:t>     o  Option 3: Build a new school, closing 3 or 4 schools (Bath Community School, Bristol Elementary School, </a:t>
            </a:r>
          </a:p>
          <a:p>
            <a:pPr marL="0" indent="0">
              <a:buNone/>
            </a:pPr>
            <a:r>
              <a:rPr lang="en-CA" sz="1600" dirty="0">
                <a:latin typeface="Arial" panose="020B0604020202020204" pitchFamily="34" charset="0"/>
                <a:cs typeface="Arial" panose="020B0604020202020204" pitchFamily="34" charset="0"/>
              </a:rPr>
              <a:t>                        Florenceville Elementary School, Florenceville Middle School)</a:t>
            </a:r>
          </a:p>
          <a:p>
            <a:r>
              <a:rPr lang="en-CA" sz="1600" dirty="0">
                <a:latin typeface="Arial" panose="020B0604020202020204" pitchFamily="34" charset="0"/>
                <a:cs typeface="Arial" panose="020B0604020202020204" pitchFamily="34" charset="0"/>
              </a:rPr>
              <a:t>Outside the status quo, recommendations from above would go to the Minister of Education and Early Childhood Development for approval based on procedural fairness. Significant financial investments would need to be approved by the province of New Brunswick.</a:t>
            </a:r>
          </a:p>
          <a:p>
            <a:pPr marL="0" indent="0">
              <a:buNone/>
            </a:pPr>
            <a:endParaRPr lang="en-CA"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p>
        </p:txBody>
      </p:sp>
    </p:spTree>
    <p:extLst>
      <p:ext uri="{BB962C8B-B14F-4D97-AF65-F5344CB8AC3E}">
        <p14:creationId xmlns:p14="http://schemas.microsoft.com/office/powerpoint/2010/main" val="422016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US" dirty="0">
                <a:solidFill>
                  <a:schemeClr val="bg1"/>
                </a:solidFill>
                <a:latin typeface="Arial" panose="020B0604020202020204" pitchFamily="34" charset="0"/>
                <a:cs typeface="Arial" panose="020B0604020202020204" pitchFamily="34" charset="0"/>
              </a:rPr>
              <a:t>Public Consultation and Application of Procedural Fairness</a:t>
            </a:r>
            <a:endParaRPr lang="en-US" dirty="0"/>
          </a:p>
        </p:txBody>
      </p:sp>
      <p:sp>
        <p:nvSpPr>
          <p:cNvPr id="3" name="Content Placeholder 2"/>
          <p:cNvSpPr>
            <a:spLocks noGrp="1"/>
          </p:cNvSpPr>
          <p:nvPr>
            <p:ph idx="1"/>
          </p:nvPr>
        </p:nvSpPr>
        <p:spPr>
          <a:xfrm>
            <a:off x="620110" y="1988457"/>
            <a:ext cx="10733690" cy="4504417"/>
          </a:xfrm>
        </p:spPr>
        <p:txBody>
          <a:bodyPr>
            <a:normAutofit fontScale="25000" lnSpcReduction="20000"/>
          </a:bodyPr>
          <a:lstStyle/>
          <a:p>
            <a:pPr lvl="0">
              <a:lnSpc>
                <a:spcPct val="120000"/>
              </a:lnSpc>
            </a:pPr>
            <a:r>
              <a:rPr lang="en-CA" sz="6400" dirty="0">
                <a:latin typeface="Arial" panose="020B0604020202020204" pitchFamily="34" charset="0"/>
                <a:cs typeface="Arial" panose="020B0604020202020204" pitchFamily="34" charset="0"/>
              </a:rPr>
              <a:t>Minister of Education and Early Childhood Development was informed of the intention to study Bath Community School, Bristol Elementary School, Florenceville Elementary School and Florenceville Middle School in writing on September 20, 2019.</a:t>
            </a:r>
          </a:p>
          <a:p>
            <a:pPr lvl="0">
              <a:lnSpc>
                <a:spcPct val="120000"/>
              </a:lnSpc>
            </a:pPr>
            <a:r>
              <a:rPr lang="en-CA" sz="6400" dirty="0">
                <a:latin typeface="Arial" panose="020B0604020202020204" pitchFamily="34" charset="0"/>
                <a:cs typeface="Arial" panose="020B0604020202020204" pitchFamily="34" charset="0"/>
              </a:rPr>
              <a:t>Superintendent wrote formally to parents of Bath Community School, Bristol Elementary School, Florenceville Elementary School and Florenceville Middle School, eight times between September 2019 and May 2020; the duration of the study.  These letters kept the parent population and other stakeholders apprised of the study process.</a:t>
            </a:r>
          </a:p>
          <a:p>
            <a:pPr lvl="0">
              <a:lnSpc>
                <a:spcPct val="120000"/>
              </a:lnSpc>
            </a:pPr>
            <a:r>
              <a:rPr lang="en-CA" sz="6400" dirty="0">
                <a:latin typeface="Arial" panose="020B0604020202020204" pitchFamily="34" charset="0"/>
                <a:cs typeface="Arial" panose="020B0604020202020204" pitchFamily="34" charset="0"/>
              </a:rPr>
              <a:t>Each of these documents are available publicly and are a part of the final report (submitted to the Minister if Status Quo is not the outcome).</a:t>
            </a:r>
          </a:p>
          <a:p>
            <a:pPr lvl="0">
              <a:lnSpc>
                <a:spcPct val="120000"/>
              </a:lnSpc>
            </a:pPr>
            <a:r>
              <a:rPr lang="en-CA" sz="6400" dirty="0">
                <a:latin typeface="Arial" panose="020B0604020202020204" pitchFamily="34" charset="0"/>
                <a:cs typeface="Arial" panose="020B0604020202020204" pitchFamily="34" charset="0"/>
              </a:rPr>
              <a:t>Documentation (requested and otherwise developed) that provided relevant information about the four schools was shared publicly.  A number of these documents are part of the final report.</a:t>
            </a:r>
          </a:p>
          <a:p>
            <a:pPr lvl="0">
              <a:lnSpc>
                <a:spcPct val="120000"/>
              </a:lnSpc>
            </a:pPr>
            <a:r>
              <a:rPr lang="en-CA" sz="6400" dirty="0">
                <a:latin typeface="Arial" panose="020B0604020202020204" pitchFamily="34" charset="0"/>
                <a:cs typeface="Arial" panose="020B0604020202020204" pitchFamily="34" charset="0"/>
              </a:rPr>
              <a:t>Documents were used as a basis for study by DEC members and as a catalyst for conversation.</a:t>
            </a:r>
          </a:p>
          <a:p>
            <a:pPr lvl="0">
              <a:lnSpc>
                <a:spcPct val="120000"/>
              </a:lnSpc>
            </a:pPr>
            <a:endParaRPr lang="en-CA" sz="4900" dirty="0">
              <a:latin typeface="Arial" panose="020B0604020202020204" pitchFamily="34" charset="0"/>
              <a:cs typeface="Arial" panose="020B0604020202020204" pitchFamily="34" charset="0"/>
            </a:endParaRPr>
          </a:p>
          <a:p>
            <a:pPr marL="0" lvl="0" indent="0">
              <a:buNone/>
            </a:pPr>
            <a:endParaRPr lang="en-US" sz="3600" dirty="0">
              <a:latin typeface="Arial" panose="020B0604020202020204" pitchFamily="34" charset="0"/>
              <a:cs typeface="Arial" panose="020B0604020202020204" pitchFamily="34" charset="0"/>
            </a:endParaRPr>
          </a:p>
          <a:p>
            <a:pPr marL="0" indent="0">
              <a:buNone/>
            </a:pPr>
            <a:r>
              <a:rPr lang="en-CA" sz="3600" dirty="0">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283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1" y="2427891"/>
            <a:ext cx="5120113" cy="4235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13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a:t>
            </a:r>
            <a:r>
              <a:rPr lang="en-US" sz="1600" dirty="0">
                <a:solidFill>
                  <a:srgbClr val="FF0000"/>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900" dirty="0"/>
          </a:p>
          <a:p>
            <a:pPr marL="0"/>
            <a:endParaRPr lang="en-US" sz="1500" dirty="0"/>
          </a:p>
        </p:txBody>
      </p:sp>
      <p:pic>
        <p:nvPicPr>
          <p:cNvPr id="8" name="Picture 7">
            <a:extLst>
              <a:ext uri="{FF2B5EF4-FFF2-40B4-BE49-F238E27FC236}">
                <a16:creationId xmlns:a16="http://schemas.microsoft.com/office/drawing/2014/main" id="{F3E64093-1D4A-45F4-B98E-23BCE74EDC58}"/>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77642946-80EE-45A6-B3C9-5C0D7E278A97}"/>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355752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664143" y="1289786"/>
            <a:ext cx="6054291" cy="549602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Enrolment as of September 30, 2019 – 128</a:t>
            </a:r>
          </a:p>
          <a:p>
            <a:r>
              <a:rPr lang="en-US" sz="1400" dirty="0"/>
              <a:t>Enrolment has been declining and it is projected that enrolment will stabilize.</a:t>
            </a:r>
          </a:p>
          <a:p>
            <a:r>
              <a:rPr lang="en-US" sz="1400" dirty="0"/>
              <a:t>8 homeroom classes and functional capacity is rated at 68%</a:t>
            </a:r>
          </a:p>
          <a:p>
            <a:r>
              <a:rPr lang="en-US" sz="1400" dirty="0"/>
              <a:t>Built in 1967, the elementary school is safe and has an estimated $577,000 of capital improvement project recommendations on file with our facilities team. Approximately $3.3 million has been invested into the Bath Middle School upgrade project to date, with approximately $4.15 million estimated as needed to finish the project. Phase II of the completion could mean an additional $1 million in </a:t>
            </a:r>
            <a:r>
              <a:rPr lang="en-US" sz="1400"/>
              <a:t>costs.   </a:t>
            </a:r>
            <a:r>
              <a:rPr lang="en-US" sz="1400" dirty="0"/>
              <a:t>Construction sits at 40% completed. </a:t>
            </a:r>
          </a:p>
          <a:p>
            <a:r>
              <a:rPr lang="en-US" sz="1400" dirty="0"/>
              <a:t>Student: teacher ratio is 11.42:1</a:t>
            </a:r>
          </a:p>
          <a:p>
            <a:r>
              <a:rPr lang="en-CA" sz="1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1400" dirty="0">
              <a:ea typeface="Arial" panose="020B0604020202020204" pitchFamily="34" charset="0"/>
              <a:cs typeface="Arial" panose="020B0604020202020204" pitchFamily="34" charset="0"/>
            </a:endParaRPr>
          </a:p>
          <a:p>
            <a:r>
              <a:rPr lang="en-US" sz="1400" dirty="0"/>
              <a:t>Provincial assessment results were presented.</a:t>
            </a:r>
          </a:p>
          <a:p>
            <a:r>
              <a:rPr lang="en-US" sz="1400" dirty="0"/>
              <a:t>Most students are bused with the minimum distance being 0.1 km and the maximum distance 17.3 km.</a:t>
            </a:r>
          </a:p>
          <a:p>
            <a:r>
              <a:rPr lang="en-US" sz="1400" dirty="0"/>
              <a:t>Facilities Operational Costs for 2018/2019 - $138,585</a:t>
            </a:r>
          </a:p>
          <a:p>
            <a:r>
              <a:rPr lang="en-US" sz="1400" dirty="0"/>
              <a:t>Global Budget for 2018/2019 - $27,556</a:t>
            </a:r>
          </a:p>
          <a:p>
            <a:r>
              <a:rPr lang="en-US" sz="1400" dirty="0"/>
              <a:t>Salaries for 2018/2019 - $1,494,083</a:t>
            </a:r>
          </a:p>
          <a:p>
            <a:r>
              <a:rPr lang="en-US" sz="1400" dirty="0"/>
              <a:t>Community has presented a strong desire to maintain a K-8 school in the community.</a:t>
            </a:r>
          </a:p>
          <a:p>
            <a:r>
              <a:rPr lang="en-US" sz="1400" dirty="0"/>
              <a:t>If a K-8 is finished, students remain in the community in an appropriate location. If a new K-8 school is built, students from Bath could be included.</a:t>
            </a:r>
          </a:p>
          <a:p>
            <a:r>
              <a:rPr lang="en-US" sz="1400" dirty="0"/>
              <a:t>Loss of the community school could impact the economy in the community.</a:t>
            </a:r>
          </a:p>
          <a:p>
            <a:endParaRPr lang="en-US" sz="1500" dirty="0"/>
          </a:p>
          <a:p>
            <a:endParaRPr lang="en-US" sz="1500" dirty="0"/>
          </a:p>
          <a:p>
            <a:pPr marL="0"/>
            <a:endParaRPr lang="en-US" sz="1500" dirty="0"/>
          </a:p>
          <a:p>
            <a:endParaRPr lang="en-US" sz="1500" dirty="0"/>
          </a:p>
          <a:p>
            <a:pPr marL="0"/>
            <a:endParaRPr lang="en-US" sz="1500" dirty="0"/>
          </a:p>
        </p:txBody>
      </p:sp>
      <p:pic>
        <p:nvPicPr>
          <p:cNvPr id="9" name="Picture 8">
            <a:extLst>
              <a:ext uri="{FF2B5EF4-FFF2-40B4-BE49-F238E27FC236}">
                <a16:creationId xmlns:a16="http://schemas.microsoft.com/office/drawing/2014/main" id="{04A1DF56-E30F-45B6-99AD-295EAF7F805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10" name="Picture 9">
            <a:extLst>
              <a:ext uri="{FF2B5EF4-FFF2-40B4-BE49-F238E27FC236}">
                <a16:creationId xmlns:a16="http://schemas.microsoft.com/office/drawing/2014/main" id="{4EDE0643-8FA2-45B2-93C2-0699A658539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
        <p:nvSpPr>
          <p:cNvPr id="11" name="Title 1">
            <a:extLst>
              <a:ext uri="{FF2B5EF4-FFF2-40B4-BE49-F238E27FC236}">
                <a16:creationId xmlns:a16="http://schemas.microsoft.com/office/drawing/2014/main" id="{9721721D-137B-45E9-BA45-FB6AB3D797DE}"/>
              </a:ext>
            </a:extLst>
          </p:cNvPr>
          <p:cNvSpPr txBox="1">
            <a:spLocks/>
          </p:cNvSpPr>
          <p:nvPr/>
        </p:nvSpPr>
        <p:spPr>
          <a:xfrm>
            <a:off x="664143" y="365132"/>
            <a:ext cx="4563177" cy="924654"/>
          </a:xfrm>
          <a:prstGeom prst="rect">
            <a:avLst/>
          </a:prstGeom>
          <a:solidFill>
            <a:schemeClr val="accent4">
              <a:lumMod val="75000"/>
            </a:schemeClr>
          </a:solidFill>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7300" dirty="0"/>
            </a:br>
            <a:r>
              <a:rPr lang="en-US" sz="8800" dirty="0">
                <a:solidFill>
                  <a:schemeClr val="bg1"/>
                </a:solidFill>
                <a:latin typeface="Arial" panose="020B0604020202020204" pitchFamily="34" charset="0"/>
                <a:cs typeface="Arial" panose="020B0604020202020204" pitchFamily="34" charset="0"/>
              </a:rPr>
              <a:t>Bath Community School</a:t>
            </a:r>
            <a:br>
              <a:rPr lang="en-US" sz="8800" dirty="0">
                <a:solidFill>
                  <a:schemeClr val="bg1"/>
                </a:solidFill>
                <a:latin typeface="Arial" panose="020B0604020202020204" pitchFamily="34" charset="0"/>
                <a:cs typeface="Arial" panose="020B0604020202020204" pitchFamily="34" charset="0"/>
              </a:rPr>
            </a:br>
            <a:r>
              <a:rPr lang="en-US" sz="88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spTree>
    <p:extLst>
      <p:ext uri="{BB962C8B-B14F-4D97-AF65-F5344CB8AC3E}">
        <p14:creationId xmlns:p14="http://schemas.microsoft.com/office/powerpoint/2010/main" val="14461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4572000"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600" dirty="0">
                <a:solidFill>
                  <a:schemeClr val="bg1"/>
                </a:solidFill>
                <a:latin typeface="Arial" panose="020B0604020202020204" pitchFamily="34" charset="0"/>
                <a:cs typeface="Arial" panose="020B0604020202020204" pitchFamily="34" charset="0"/>
              </a:rPr>
              <a:t>Bath Community School</a:t>
            </a:r>
            <a:br>
              <a:rPr lang="en-US" sz="3600" dirty="0">
                <a:solidFill>
                  <a:schemeClr val="bg1"/>
                </a:solidFill>
                <a:latin typeface="Arial" panose="020B0604020202020204" pitchFamily="34" charset="0"/>
                <a:cs typeface="Arial" panose="020B0604020202020204" pitchFamily="34" charset="0"/>
              </a:rPr>
            </a:br>
            <a:r>
              <a:rPr lang="en-US" sz="3600" dirty="0">
                <a:solidFill>
                  <a:schemeClr val="bg1"/>
                </a:solidFill>
                <a:latin typeface="Arial" panose="020B0604020202020204" pitchFamily="34" charset="0"/>
                <a:cs typeface="Arial" panose="020B0604020202020204" pitchFamily="34" charset="0"/>
              </a:rPr>
              <a:t>Public Meeting #2</a:t>
            </a:r>
            <a:br>
              <a:rPr lang="en-US" sz="2800" strike="sngStrike" dirty="0"/>
            </a:br>
            <a:endParaRPr lang="en-US" sz="2800" strike="sngStrike" dirty="0"/>
          </a:p>
        </p:txBody>
      </p:sp>
      <p:cxnSp>
        <p:nvCxnSpPr>
          <p:cNvPr id="27" name="Straight Arrow Connector 2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p:cNvSpPr txBox="1">
            <a:spLocks/>
          </p:cNvSpPr>
          <p:nvPr/>
        </p:nvSpPr>
        <p:spPr>
          <a:xfrm>
            <a:off x="655320" y="2396373"/>
            <a:ext cx="6085490" cy="44616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US" sz="1600" dirty="0">
                <a:latin typeface="Arial" panose="020B0604020202020204" pitchFamily="34" charset="0"/>
                <a:cs typeface="Arial" panose="020B0604020202020204" pitchFamily="34" charset="0"/>
              </a:rPr>
              <a:t>Saturday, January 25, 2020</a:t>
            </a:r>
          </a:p>
          <a:p>
            <a:pPr marL="0" indent="0">
              <a:spcBef>
                <a:spcPts val="600"/>
              </a:spcBef>
              <a:buNone/>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Approximately 150 members of the community attended. </a:t>
            </a:r>
          </a:p>
          <a:p>
            <a:pPr marL="0" indent="0">
              <a:spcBef>
                <a:spcPts val="600"/>
              </a:spcBef>
              <a:buNone/>
            </a:pPr>
            <a:r>
              <a:rPr lang="en-US" sz="1600" dirty="0">
                <a:latin typeface="Arial" panose="020B0604020202020204" pitchFamily="34" charset="0"/>
                <a:cs typeface="Arial" panose="020B0604020202020204" pitchFamily="34" charset="0"/>
              </a:rPr>
              <a:t>                                                                                                    </a:t>
            </a:r>
          </a:p>
          <a:p>
            <a:pPr>
              <a:spcBef>
                <a:spcPts val="600"/>
              </a:spcBef>
            </a:pPr>
            <a:r>
              <a:rPr lang="en-US" sz="1600" dirty="0">
                <a:latin typeface="Arial" panose="020B0604020202020204" pitchFamily="34" charset="0"/>
                <a:cs typeface="Arial" panose="020B0604020202020204" pitchFamily="34" charset="0"/>
              </a:rPr>
              <a:t>Leadership from the PSSC and the community presented to the public, district staff and the DEC.  There were 8 stakeholder presentations.  Presentations touched on the many advantages of Option #2, provide for repairs to Bath Community School.</a:t>
            </a:r>
          </a:p>
          <a:p>
            <a:pPr>
              <a:spcBef>
                <a:spcPts val="600"/>
              </a:spcBef>
            </a:pPr>
            <a:endParaRPr lang="en-US" sz="1600" dirty="0">
              <a:latin typeface="Arial" panose="020B0604020202020204" pitchFamily="34" charset="0"/>
              <a:cs typeface="Arial" panose="020B0604020202020204" pitchFamily="34" charset="0"/>
            </a:endParaRPr>
          </a:p>
          <a:p>
            <a:pPr>
              <a:spcBef>
                <a:spcPts val="600"/>
              </a:spcBef>
            </a:pPr>
            <a:r>
              <a:rPr lang="en-US" sz="1600" dirty="0">
                <a:latin typeface="Arial" panose="020B0604020202020204" pitchFamily="34" charset="0"/>
                <a:cs typeface="Arial" panose="020B0604020202020204" pitchFamily="34" charset="0"/>
              </a:rPr>
              <a:t>Presentations, an agenda and meeting notes for the meeting were made public through a district website section dedicated to the study and are included in the final report. </a:t>
            </a:r>
          </a:p>
          <a:p>
            <a:pPr>
              <a:spcBef>
                <a:spcPts val="600"/>
              </a:spcBef>
            </a:pPr>
            <a:endParaRPr lang="en-US" sz="1800" dirty="0">
              <a:latin typeface="Arial" panose="020B0604020202020204" pitchFamily="34" charset="0"/>
              <a:cs typeface="Arial" panose="020B0604020202020204" pitchFamily="34" charset="0"/>
            </a:endParaRPr>
          </a:p>
          <a:p>
            <a:pPr>
              <a:spcBef>
                <a:spcPts val="600"/>
              </a:spcBef>
            </a:pPr>
            <a:endParaRPr lang="en-US" sz="1800" dirty="0"/>
          </a:p>
          <a:p>
            <a:pPr marL="0">
              <a:spcBef>
                <a:spcPts val="600"/>
              </a:spcBef>
            </a:pPr>
            <a:endParaRPr lang="en-US" sz="1800" dirty="0"/>
          </a:p>
        </p:txBody>
      </p:sp>
      <p:pic>
        <p:nvPicPr>
          <p:cNvPr id="8" name="Picture 7">
            <a:extLst>
              <a:ext uri="{FF2B5EF4-FFF2-40B4-BE49-F238E27FC236}">
                <a16:creationId xmlns:a16="http://schemas.microsoft.com/office/drawing/2014/main" id="{3974CEB4-014C-41D7-9EC6-113299234A9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58001" y="0"/>
            <a:ext cx="5333999" cy="3317132"/>
          </a:xfrm>
          <a:prstGeom prst="rect">
            <a:avLst/>
          </a:prstGeom>
          <a:ln w="25400">
            <a:solidFill>
              <a:schemeClr val="tx1"/>
            </a:solidFill>
          </a:ln>
        </p:spPr>
      </p:pic>
      <p:pic>
        <p:nvPicPr>
          <p:cNvPr id="9" name="Picture 8">
            <a:extLst>
              <a:ext uri="{FF2B5EF4-FFF2-40B4-BE49-F238E27FC236}">
                <a16:creationId xmlns:a16="http://schemas.microsoft.com/office/drawing/2014/main" id="{E146243B-D3F6-4614-801E-4AD671764CD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857999" y="3317132"/>
            <a:ext cx="5333999" cy="3540867"/>
          </a:xfrm>
          <a:prstGeom prst="rect">
            <a:avLst/>
          </a:prstGeom>
          <a:ln w="25400">
            <a:solidFill>
              <a:schemeClr val="tx1"/>
            </a:solidFill>
          </a:ln>
        </p:spPr>
      </p:pic>
    </p:spTree>
    <p:extLst>
      <p:ext uri="{BB962C8B-B14F-4D97-AF65-F5344CB8AC3E}">
        <p14:creationId xmlns:p14="http://schemas.microsoft.com/office/powerpoint/2010/main" val="18633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320" y="365125"/>
            <a:ext cx="5120114" cy="1692794"/>
          </a:xfrm>
          <a:solidFill>
            <a:schemeClr val="accent4">
              <a:lumMod val="75000"/>
            </a:schemeClr>
          </a:solidFill>
        </p:spPr>
        <p:txBody>
          <a:bodyPr vert="horz" lIns="91440" tIns="45720" rIns="91440" bIns="45720" rtlCol="0" anchor="ctr">
            <a:normAutofit fontScale="90000"/>
          </a:bodyPr>
          <a:lstStyle/>
          <a:p>
            <a:br>
              <a:rPr lang="en-US" sz="2800" dirty="0"/>
            </a:br>
            <a:r>
              <a:rPr lang="en-US" sz="3200" dirty="0">
                <a:solidFill>
                  <a:schemeClr val="bg1"/>
                </a:solidFill>
                <a:latin typeface="Arial" panose="020B0604020202020204" pitchFamily="34" charset="0"/>
                <a:cs typeface="Arial" panose="020B0604020202020204" pitchFamily="34" charset="0"/>
              </a:rPr>
              <a:t>Bristol Elementary School</a:t>
            </a: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cxnSp>
        <p:nvCxnSpPr>
          <p:cNvPr id="32" name="Straight Arrow Connector 3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655321" y="2575033"/>
            <a:ext cx="5120113" cy="4067499"/>
          </a:xfrm>
        </p:spPr>
        <p:txBody>
          <a:bodyPr vert="horz" lIns="91440" tIns="45720" rIns="91440" bIns="45720" rtlCol="0">
            <a:noAutofit/>
          </a:bodyPr>
          <a:lstStyle/>
          <a:p>
            <a:r>
              <a:rPr lang="en-US" sz="1600" dirty="0">
                <a:latin typeface="Arial" panose="020B0604020202020204" pitchFamily="34" charset="0"/>
                <a:cs typeface="Arial" panose="020B0604020202020204" pitchFamily="34" charset="0"/>
              </a:rPr>
              <a:t>Saturday, November 30, 2019</a:t>
            </a:r>
          </a:p>
          <a:p>
            <a:pPr marL="0" indent="0">
              <a:buNone/>
            </a:pP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Approximately 11 members of the community attended.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Superintendent presented the sustainability study process as well as pertinent information as outlined in Section 6.5.1 of Policy 409.</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presentation, an agenda and meeting notes for the meeting were made public through a district website section dedicated to the study and are included in the final report.</a:t>
            </a:r>
          </a:p>
          <a:p>
            <a:endParaRPr lang="en-US" sz="1800" dirty="0">
              <a:latin typeface="Arial" panose="020B0604020202020204" pitchFamily="34" charset="0"/>
              <a:cs typeface="Arial" panose="020B0604020202020204" pitchFamily="34" charset="0"/>
            </a:endParaRPr>
          </a:p>
          <a:p>
            <a:pPr marL="0"/>
            <a:endParaRPr lang="en-US" sz="1800" dirty="0"/>
          </a:p>
        </p:txBody>
      </p:sp>
      <p:pic>
        <p:nvPicPr>
          <p:cNvPr id="8" name="Picture 7">
            <a:extLst>
              <a:ext uri="{FF2B5EF4-FFF2-40B4-BE49-F238E27FC236}">
                <a16:creationId xmlns:a16="http://schemas.microsoft.com/office/drawing/2014/main" id="{E1570C16-CDFA-4C99-850E-556B0212FA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8850" y="0"/>
            <a:ext cx="6313150" cy="6858000"/>
          </a:xfrm>
          <a:prstGeom prst="rect">
            <a:avLst/>
          </a:prstGeom>
          <a:noFill/>
          <a:ln w="25400">
            <a:solidFill>
              <a:schemeClr val="tx1"/>
            </a:solidFill>
          </a:ln>
        </p:spPr>
      </p:pic>
    </p:spTree>
    <p:extLst>
      <p:ext uri="{BB962C8B-B14F-4D97-AF65-F5344CB8AC3E}">
        <p14:creationId xmlns:p14="http://schemas.microsoft.com/office/powerpoint/2010/main" val="302281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17CC30E-AB8E-49AB-8A23-5E9EFD32CA7A}"/>
              </a:ext>
            </a:extLst>
          </p:cNvPr>
          <p:cNvSpPr>
            <a:spLocks noGrp="1"/>
          </p:cNvSpPr>
          <p:nvPr>
            <p:ph idx="1"/>
          </p:nvPr>
        </p:nvSpPr>
        <p:spPr>
          <a:xfrm>
            <a:off x="500236" y="1395660"/>
            <a:ext cx="5477051" cy="5496027"/>
          </a:xfrm>
        </p:spPr>
        <p:txBody>
          <a:bodyPr>
            <a:normAutofit fontScale="62500" lnSpcReduction="20000"/>
          </a:bodyPr>
          <a:lstStyle/>
          <a:p>
            <a:r>
              <a:rPr lang="en-US" sz="2400" dirty="0"/>
              <a:t>Enrolment as of September 30, 2019 – 90</a:t>
            </a:r>
          </a:p>
          <a:p>
            <a:r>
              <a:rPr lang="en-US" sz="2400" dirty="0"/>
              <a:t>Enrolment has been declining, with a slight increase in 2019. It is projected that enrolment will continue to decline.</a:t>
            </a:r>
          </a:p>
          <a:p>
            <a:r>
              <a:rPr lang="en-US" sz="2400" dirty="0"/>
              <a:t>Functional capacity is rated at 44.8%.</a:t>
            </a:r>
          </a:p>
          <a:p>
            <a:r>
              <a:rPr lang="en-US" sz="2400" dirty="0"/>
              <a:t>6 homeroom classes</a:t>
            </a:r>
          </a:p>
          <a:p>
            <a:r>
              <a:rPr lang="en-US" sz="2400" dirty="0"/>
              <a:t>Built in 1966, the school is safe and has an estimated $1,019,000 of capital improvement project recommendations. </a:t>
            </a:r>
          </a:p>
          <a:p>
            <a:r>
              <a:rPr lang="en-US" sz="2400" dirty="0"/>
              <a:t>Student: teacher ratio is 11.68:1</a:t>
            </a:r>
          </a:p>
          <a:p>
            <a:r>
              <a:rPr lang="en-US" sz="2400" dirty="0"/>
              <a:t>Provincial assessment results were presented.</a:t>
            </a:r>
          </a:p>
          <a:p>
            <a:r>
              <a:rPr lang="en-CA" sz="2400" dirty="0">
                <a:ea typeface="Arial" panose="020B0604020202020204" pitchFamily="34" charset="0"/>
                <a:cs typeface="Arial" panose="020B0604020202020204" pitchFamily="34" charset="0"/>
              </a:rPr>
              <a:t>Students in French Immersion attend Florenceville Elementary School beginning in Grade 1 and Florenceville Middle School beginning in Grade 6.</a:t>
            </a:r>
            <a:endParaRPr lang="en-US" sz="2400" dirty="0">
              <a:ea typeface="Arial" panose="020B0604020202020204" pitchFamily="34" charset="0"/>
              <a:cs typeface="Arial" panose="020B0604020202020204" pitchFamily="34" charset="0"/>
            </a:endParaRPr>
          </a:p>
          <a:p>
            <a:r>
              <a:rPr lang="en-US" sz="2400" dirty="0"/>
              <a:t>Most students are bused with the minimum distance being  0.3 km and the maximum distance 37.8 km.</a:t>
            </a:r>
          </a:p>
          <a:p>
            <a:r>
              <a:rPr lang="en-US" sz="2400" dirty="0"/>
              <a:t>Facilities Operational Costs for 2018/2019 - $46,075</a:t>
            </a:r>
          </a:p>
          <a:p>
            <a:r>
              <a:rPr lang="en-US" sz="2400" dirty="0"/>
              <a:t>Global Budget for 2018/2019 - $23,365</a:t>
            </a:r>
          </a:p>
          <a:p>
            <a:r>
              <a:rPr lang="en-US" sz="2400" dirty="0"/>
              <a:t>Salaries for 2018/2019 - $754,563</a:t>
            </a:r>
          </a:p>
          <a:p>
            <a:r>
              <a:rPr lang="en-US" sz="2400" dirty="0"/>
              <a:t>Municipality and largest community employer has suggested a new K-8 school would be a benefit.</a:t>
            </a:r>
          </a:p>
          <a:p>
            <a:r>
              <a:rPr lang="en-US" sz="2400" dirty="0"/>
              <a:t>If a new school is built, the school would close.</a:t>
            </a:r>
          </a:p>
          <a:p>
            <a:r>
              <a:rPr lang="en-US" sz="2400" dirty="0"/>
              <a:t>Municipality suggests that a new school would attract families to the community.</a:t>
            </a:r>
          </a:p>
          <a:p>
            <a:pPr marL="0" indent="0">
              <a:buNone/>
            </a:pPr>
            <a:endParaRPr lang="en-US" dirty="0"/>
          </a:p>
        </p:txBody>
      </p:sp>
      <p:sp>
        <p:nvSpPr>
          <p:cNvPr id="8" name="Title 1">
            <a:extLst>
              <a:ext uri="{FF2B5EF4-FFF2-40B4-BE49-F238E27FC236}">
                <a16:creationId xmlns:a16="http://schemas.microsoft.com/office/drawing/2014/main" id="{09A3E0C2-1855-457D-8257-9897EFE1E4D4}"/>
              </a:ext>
            </a:extLst>
          </p:cNvPr>
          <p:cNvSpPr txBox="1">
            <a:spLocks/>
          </p:cNvSpPr>
          <p:nvPr/>
        </p:nvSpPr>
        <p:spPr>
          <a:xfrm>
            <a:off x="500235" y="380196"/>
            <a:ext cx="5140168" cy="1015464"/>
          </a:xfrm>
          <a:prstGeom prst="rect">
            <a:avLst/>
          </a:prstGeom>
          <a:solidFill>
            <a:schemeClr val="accent4">
              <a:lumMod val="75000"/>
            </a:schemeClr>
          </a:solid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4200" dirty="0"/>
            </a:br>
            <a:r>
              <a:rPr lang="en-US" sz="4200" dirty="0">
                <a:solidFill>
                  <a:schemeClr val="bg1"/>
                </a:solidFill>
                <a:latin typeface="Arial" panose="020B0604020202020204" pitchFamily="34" charset="0"/>
                <a:cs typeface="Arial" panose="020B0604020202020204" pitchFamily="34" charset="0"/>
              </a:rPr>
              <a:t>Bristol Elementary School</a:t>
            </a:r>
            <a:br>
              <a:rPr lang="en-US" sz="4200" dirty="0">
                <a:solidFill>
                  <a:schemeClr val="bg1"/>
                </a:solidFill>
                <a:latin typeface="Arial" panose="020B0604020202020204" pitchFamily="34" charset="0"/>
                <a:cs typeface="Arial" panose="020B0604020202020204" pitchFamily="34" charset="0"/>
              </a:rPr>
            </a:br>
            <a:r>
              <a:rPr lang="en-US" sz="4200" dirty="0">
                <a:solidFill>
                  <a:schemeClr val="bg1"/>
                </a:solidFill>
                <a:latin typeface="Arial" panose="020B0604020202020204" pitchFamily="34" charset="0"/>
                <a:cs typeface="Arial" panose="020B0604020202020204" pitchFamily="34" charset="0"/>
              </a:rPr>
              <a:t>Public Meeting #1</a:t>
            </a:r>
            <a:br>
              <a:rPr lang="en-US" sz="2800" strike="sngStrike" dirty="0"/>
            </a:br>
            <a:endParaRPr lang="en-US" sz="2800" strike="sngStrike" dirty="0"/>
          </a:p>
        </p:txBody>
      </p:sp>
      <p:pic>
        <p:nvPicPr>
          <p:cNvPr id="9" name="Picture 8">
            <a:extLst>
              <a:ext uri="{FF2B5EF4-FFF2-40B4-BE49-F238E27FC236}">
                <a16:creationId xmlns:a16="http://schemas.microsoft.com/office/drawing/2014/main" id="{EB7DDDB0-EB8A-4AEE-8DC1-C39110C0A29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7288" y="0"/>
            <a:ext cx="6214712" cy="6858000"/>
          </a:xfrm>
          <a:prstGeom prst="rect">
            <a:avLst/>
          </a:prstGeom>
          <a:noFill/>
          <a:ln w="25400">
            <a:solidFill>
              <a:schemeClr val="tx1"/>
            </a:solidFill>
          </a:ln>
        </p:spPr>
      </p:pic>
    </p:spTree>
    <p:extLst>
      <p:ext uri="{BB962C8B-B14F-4D97-AF65-F5344CB8AC3E}">
        <p14:creationId xmlns:p14="http://schemas.microsoft.com/office/powerpoint/2010/main" val="294751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412224-E078-40DE-A51C-DCC1FC34875E}"/>
</file>

<file path=customXml/itemProps2.xml><?xml version="1.0" encoding="utf-8"?>
<ds:datastoreItem xmlns:ds="http://schemas.openxmlformats.org/officeDocument/2006/customXml" ds:itemID="{05E8CC47-ADBF-4D12-88AA-005FEC0FB1F8}"/>
</file>

<file path=customXml/itemProps3.xml><?xml version="1.0" encoding="utf-8"?>
<ds:datastoreItem xmlns:ds="http://schemas.openxmlformats.org/officeDocument/2006/customXml" ds:itemID="{FAFE3A22-5014-4F42-8632-50A6B626A2BE}"/>
</file>

<file path=docProps/app.xml><?xml version="1.0" encoding="utf-8"?>
<Properties xmlns="http://schemas.openxmlformats.org/officeDocument/2006/extended-properties" xmlns:vt="http://schemas.openxmlformats.org/officeDocument/2006/docPropsVTypes">
  <TotalTime>1237</TotalTime>
  <Words>2239</Words>
  <Application>Microsoft Office PowerPoint</Application>
  <PresentationFormat>Widescreen</PresentationFormat>
  <Paragraphs>194</Paragraphs>
  <Slides>18</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Custom Design</vt:lpstr>
      <vt:lpstr>Sustainability Study - Executive Summary</vt:lpstr>
      <vt:lpstr>Executive Summary</vt:lpstr>
      <vt:lpstr>Executive Summary</vt:lpstr>
      <vt:lpstr>Public Consultation and Application of Procedural Fairness</vt:lpstr>
      <vt:lpstr> Bath Community School Public Meeting #1 </vt:lpstr>
      <vt:lpstr>PowerPoint Presentation</vt:lpstr>
      <vt:lpstr> Bath Community School Public Meeting #2 </vt:lpstr>
      <vt:lpstr> Bristol Elementary School Public Meeting #1 </vt:lpstr>
      <vt:lpstr>PowerPoint Presentation</vt:lpstr>
      <vt:lpstr> Bristol Elementary School Public Meeting #2 </vt:lpstr>
      <vt:lpstr> Florenceville Elementary Public Meeting #1 </vt:lpstr>
      <vt:lpstr>PowerPoint Presentation</vt:lpstr>
      <vt:lpstr> Florenceville Elementary Public Meeting #2 </vt:lpstr>
      <vt:lpstr> Florenceville Middle Public Meeting #1 </vt:lpstr>
      <vt:lpstr>PowerPoint Presentation</vt:lpstr>
      <vt:lpstr> Florenceville Middle Public Meeting #2 </vt:lpstr>
      <vt:lpstr>Executive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 Executive Summary</dc:title>
  <dc:creator>Clark-Caterini, Carol    (ASD-W)</dc:creator>
  <cp:lastModifiedBy>Clark-Caterini, Carol    (ASD-W)</cp:lastModifiedBy>
  <cp:revision>150</cp:revision>
  <cp:lastPrinted>2020-05-21T19:29:04Z</cp:lastPrinted>
  <dcterms:created xsi:type="dcterms:W3CDTF">2020-03-02T15:17:57Z</dcterms:created>
  <dcterms:modified xsi:type="dcterms:W3CDTF">2020-05-21T21:10:28Z</dcterms:modified>
</cp:coreProperties>
</file>